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19" autoAdjust="0"/>
  </p:normalViewPr>
  <p:slideViewPr>
    <p:cSldViewPr snapToGrid="0">
      <p:cViewPr varScale="1">
        <p:scale>
          <a:sx n="130" d="100"/>
          <a:sy n="130" d="100"/>
        </p:scale>
        <p:origin x="439" y="6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851828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a4a4055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a4a4055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dirty="0">
                <a:solidFill>
                  <a:schemeClr val="dk1"/>
                </a:solidFill>
              </a:rPr>
              <a:t>Los equipos ágiles se enfocan en tener siempre un software que funcione, lo que les permite lanzar software listo para producción con tanta frecuencia como sea necesario.Esto  requiere pruebas constantes, y de ahí la necesidad de automatizar</a:t>
            </a:r>
            <a:r>
              <a:rPr lang="es" b="1" dirty="0">
                <a:solidFill>
                  <a:schemeClr val="dk1"/>
                </a:solidFill>
              </a:rPr>
              <a:t> las pruebas</a:t>
            </a:r>
            <a:r>
              <a:rPr lang="es" dirty="0">
                <a:solidFill>
                  <a:schemeClr val="dk1"/>
                </a:solidFill>
              </a:rPr>
              <a:t>,</a:t>
            </a:r>
            <a:r>
              <a:rPr lang="es" b="1" dirty="0">
                <a:solidFill>
                  <a:schemeClr val="dk1"/>
                </a:solidFill>
              </a:rPr>
              <a:t>el proceso de compilación, la implementación y otras tareas</a:t>
            </a:r>
            <a:endParaRPr dirty="0"/>
          </a:p>
        </p:txBody>
      </p:sp>
    </p:spTree>
    <p:extLst>
      <p:ext uri="{BB962C8B-B14F-4D97-AF65-F5344CB8AC3E}">
        <p14:creationId xmlns:p14="http://schemas.microsoft.com/office/powerpoint/2010/main" val="4187047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fa4a40552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fa4a40552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Nos preguntamos entonces qué podemos automatizar, para agilizar el proceso de obtención de feedback y corregir rápido las fallas encontradas. Es necesario para esto un framework de automatización donde se permita aplicar en casos como la integración y despliegue continuo, tests unitarios y de carga, comparar de archivos,y en general, cualquier tarea repetitiva y/o aspectos de lógica de negocio.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4614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4a40552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4a40552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 cambio, entre las tareas que no se deberían automatizar son las tareas que necesitan de inteligencia, ojos u oídos humanos. Esto es en casos como Tests de uso, tests triviales o tests que se realicen una única vez. Igualmente siempre se deben tener en cuenta el costos, riesgos y beneficios a la hora de tomar la decisión de automatizar o no el testing.</a:t>
            </a:r>
            <a:endParaRPr/>
          </a:p>
        </p:txBody>
      </p:sp>
    </p:spTree>
    <p:extLst>
      <p:ext uri="{BB962C8B-B14F-4D97-AF65-F5344CB8AC3E}">
        <p14:creationId xmlns:p14="http://schemas.microsoft.com/office/powerpoint/2010/main" val="121592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a4a40552f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fa4a40552f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 línea con las barreras para automatizar, están los sistemas cuyo código no se ha escrito orientado a testeo, y en esta categoría de sistemas entran los sistemas </a:t>
            </a:r>
            <a:r>
              <a:rPr lang="es" i="1"/>
              <a:t>legacy </a:t>
            </a:r>
            <a:r>
              <a:rPr lang="es"/>
              <a:t>que al tener las capas lógicas de su estructura entremezclada, se hace más difícil testear aspectos individuales del mismo. Igualmente habiendo superado la joroba del dolor, el nuevo código resultante se encontrará en mejores condiciones. </a:t>
            </a:r>
            <a:endParaRPr/>
          </a:p>
        </p:txBody>
      </p:sp>
    </p:spTree>
    <p:extLst>
      <p:ext uri="{BB962C8B-B14F-4D97-AF65-F5344CB8AC3E}">
        <p14:creationId xmlns:p14="http://schemas.microsoft.com/office/powerpoint/2010/main" val="257608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a4a40552f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a4a40552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 estrategia de automatización debe diseñarse paso a paso. Primero, debe poder entenderse el problema en cuestión (lo que se quiere automatizar), para luego pensar en la experiencia y habilidades del equipo y, desde ahi, diseñar las automatizaciones, de esta forma:</a:t>
            </a:r>
            <a:endParaRPr/>
          </a:p>
          <a:p>
            <a:pPr marL="0" lvl="0" indent="0" algn="l" rtl="0">
              <a:spcBef>
                <a:spcPts val="0"/>
              </a:spcBef>
              <a:spcAft>
                <a:spcPts val="0"/>
              </a:spcAft>
              <a:buNone/>
            </a:pPr>
            <a:r>
              <a:rPr lang="es" b="1"/>
              <a:t>Ver donde duele más: </a:t>
            </a:r>
            <a:r>
              <a:rPr lang="es"/>
              <a:t>los esfuerzos de automatización deben partir por, y enfocarse en, los aspectos que más le cuesta al equipo o donde tienen mas falencias</a:t>
            </a:r>
            <a:endParaRPr/>
          </a:p>
          <a:p>
            <a:pPr marL="0" lvl="0" indent="0" algn="l" rtl="0">
              <a:spcBef>
                <a:spcPts val="0"/>
              </a:spcBef>
              <a:spcAft>
                <a:spcPts val="0"/>
              </a:spcAft>
              <a:buNone/>
            </a:pPr>
            <a:r>
              <a:rPr lang="es" b="1"/>
              <a:t>Con un enfoque multinivel:</a:t>
            </a:r>
            <a:r>
              <a:rPr lang="es"/>
              <a:t> enfocarse en automatizar multiples niveles de la piramide para maximizar el retorno de inversion</a:t>
            </a:r>
            <a:endParaRPr/>
          </a:p>
          <a:p>
            <a:pPr marL="0" lvl="0" indent="0" algn="l" rtl="0">
              <a:spcBef>
                <a:spcPts val="0"/>
              </a:spcBef>
              <a:spcAft>
                <a:spcPts val="0"/>
              </a:spcAft>
              <a:buNone/>
            </a:pPr>
            <a:r>
              <a:rPr lang="es" b="1"/>
              <a:t>Eligiendo la herramienta correcta: </a:t>
            </a:r>
            <a:r>
              <a:rPr lang="es"/>
              <a:t>saber emplear las herramientas de automatización correctas para cada tipo de test a automatizar</a:t>
            </a:r>
            <a:endParaRPr/>
          </a:p>
          <a:p>
            <a:pPr marL="0" lvl="0" indent="0" algn="l" rtl="0">
              <a:spcBef>
                <a:spcPts val="0"/>
              </a:spcBef>
              <a:spcAft>
                <a:spcPts val="0"/>
              </a:spcAft>
              <a:buNone/>
            </a:pPr>
            <a:r>
              <a:rPr lang="es" b="1"/>
              <a:t>Considerando el diseño y mantenimiento del test: </a:t>
            </a:r>
            <a:r>
              <a:rPr lang="es"/>
              <a:t>deben automatizarse los test necesarios, pero no más, ya que muchos se vuelven dificiles de mantener. Lo que se busca es encontrar un equilibrio entre la cantidad de mantenimiento a hacer y los bugs encontrados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04665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a4a40552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a4a40552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Cada equipo y organización tendrá sus propios desafíos para automatizar el testing. Sin embargo, la aplicacion de los principios agiles puede facilitar el proceso, de la siguiente manera:</a:t>
            </a:r>
            <a:endParaRPr/>
          </a:p>
          <a:p>
            <a:pPr marL="0" lvl="0" indent="0" algn="l" rtl="0">
              <a:spcBef>
                <a:spcPts val="0"/>
              </a:spcBef>
              <a:spcAft>
                <a:spcPts val="0"/>
              </a:spcAft>
              <a:buNone/>
            </a:pPr>
            <a:r>
              <a:rPr lang="es" b="1"/>
              <a:t>Mantenerlo simple: </a:t>
            </a:r>
            <a:r>
              <a:rPr lang="es"/>
              <a:t>basado en el principio agil de simplicidad, se debe diseñar el test mas simple que funcione, con un alcance mínimo, y usando la herramienta mas simple aplicable. Esto permitira no desviarse mucho en el trayecto si se comete un error, puesto que todo se basa en un trabajo simplificado.</a:t>
            </a:r>
            <a:endParaRPr/>
          </a:p>
          <a:p>
            <a:pPr marL="0" lvl="0" indent="0" algn="l" rtl="0">
              <a:spcBef>
                <a:spcPts val="0"/>
              </a:spcBef>
              <a:spcAft>
                <a:spcPts val="0"/>
              </a:spcAft>
              <a:buNone/>
            </a:pPr>
            <a:r>
              <a:rPr lang="es" b="1"/>
              <a:t>Enfoque de todo el equipo: </a:t>
            </a:r>
            <a:r>
              <a:rPr lang="es"/>
              <a:t>basado en los principios de equipos auto organizados y equipòs motivados; si todo el equipo trabaja un problema, es mas facil que el codigo sea testeable; además, ayudará a sobreponerse a la barrera del miedo, al tener la confianza de las habilidades y conocimientos de otros</a:t>
            </a:r>
            <a:endParaRPr/>
          </a:p>
          <a:p>
            <a:pPr marL="0" lvl="0" indent="0" algn="l" rtl="0">
              <a:spcBef>
                <a:spcPts val="0"/>
              </a:spcBef>
              <a:spcAft>
                <a:spcPts val="0"/>
              </a:spcAft>
              <a:buNone/>
            </a:pPr>
            <a:r>
              <a:rPr lang="es" b="1"/>
              <a:t>Aprender haciendo: </a:t>
            </a:r>
            <a:r>
              <a:rPr lang="es"/>
              <a:t>la mejor forma de aprender a automatizar es automatizando. Cometer errores y tener problemas contribuyen al aprendizaje</a:t>
            </a:r>
            <a:endParaRPr/>
          </a:p>
        </p:txBody>
      </p:sp>
    </p:spTree>
    <p:extLst>
      <p:ext uri="{BB962C8B-B14F-4D97-AF65-F5344CB8AC3E}">
        <p14:creationId xmlns:p14="http://schemas.microsoft.com/office/powerpoint/2010/main" val="2624588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a4e6d09a5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a4e6d09a5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t>Tomarse el tiempo de hacer lo correcto: </a:t>
            </a:r>
            <a:r>
              <a:rPr lang="es"/>
              <a:t>las buenas soluciones llevan tiempo, al principio, pero terminan ahorrando mas tiempo a lo largo del desarrollo. El tiempo permitirá trabajar a un paso sostenible, y cometer  menos errores. Esta situación también se debe expresar a los stakeholders y las gerencias, ya que estos suelen solicitar resultados lo antes posible.</a:t>
            </a:r>
            <a:endParaRPr/>
          </a:p>
          <a:p>
            <a:pPr marL="0" lvl="0" indent="0" algn="l" rtl="0">
              <a:spcBef>
                <a:spcPts val="0"/>
              </a:spcBef>
              <a:spcAft>
                <a:spcPts val="0"/>
              </a:spcAft>
              <a:buNone/>
            </a:pPr>
            <a:r>
              <a:rPr lang="es" b="1"/>
              <a:t>Feedback iterativo: </a:t>
            </a:r>
            <a:r>
              <a:rPr lang="es"/>
              <a:t>las iteraciones cortas permiten experimentar con multiples enfoques y herramientas. Si se selecciona uno, se debería mantener por un par de iteraciones, anotando al final de las mismas las ventajas y desventajas; y si se descubre que la seleccionada no funciona, se cambia por otra</a:t>
            </a:r>
            <a:endParaRPr/>
          </a:p>
          <a:p>
            <a:pPr marL="0" lvl="0" indent="0" algn="l" rtl="0">
              <a:spcBef>
                <a:spcPts val="0"/>
              </a:spcBef>
              <a:spcAft>
                <a:spcPts val="0"/>
              </a:spcAft>
              <a:buNone/>
            </a:pPr>
            <a:r>
              <a:rPr lang="es" b="1"/>
              <a:t>Aplicar prácticas ágiles de codificación: </a:t>
            </a:r>
            <a:r>
              <a:rPr lang="es"/>
              <a:t>debe tratarse a los tests automáticos de la misma forma que al codigo, aplicando refactorización, diseño y estándares. A esto sumarle también la aplicación de la forma ágil: trabajar con incrementos pequeños y revisando cada incremento, teniendo en cuenta el esfuerzo conjunto del equipo y aplicando las formas más simples</a:t>
            </a:r>
            <a:endParaRPr/>
          </a:p>
        </p:txBody>
      </p:sp>
    </p:spTree>
    <p:extLst>
      <p:ext uri="{BB962C8B-B14F-4D97-AF65-F5344CB8AC3E}">
        <p14:creationId xmlns:p14="http://schemas.microsoft.com/office/powerpoint/2010/main" val="3872532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a4a40552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a4a40552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Cuando se habla de suministro de datos se debe responder las preguntas: cuando es necesario que tenga una conexion a la base de datos o cuando se puede hacer con datos en memoria? que tipo de datos se pruban? </a:t>
            </a:r>
            <a:endParaRPr/>
          </a:p>
          <a:p>
            <a:pPr marL="0" lvl="0" indent="0" algn="l" rtl="0">
              <a:spcBef>
                <a:spcPts val="0"/>
              </a:spcBef>
              <a:spcAft>
                <a:spcPts val="0"/>
              </a:spcAft>
              <a:buNone/>
            </a:pPr>
            <a:endParaRPr/>
          </a:p>
          <a:p>
            <a:pPr marL="0" lvl="0" indent="0" algn="l" rtl="0">
              <a:spcBef>
                <a:spcPts val="0"/>
              </a:spcBef>
              <a:spcAft>
                <a:spcPts val="0"/>
              </a:spcAft>
              <a:buNone/>
            </a:pPr>
            <a:r>
              <a:rPr lang="es">
                <a:solidFill>
                  <a:schemeClr val="dk1"/>
                </a:solidFill>
              </a:rPr>
              <a:t> (con las herramientas de generacion de datos del tipo apropiado)</a:t>
            </a:r>
            <a:endParaRPr>
              <a:solidFill>
                <a:schemeClr val="dk1"/>
              </a:solidFill>
            </a:endParaRPr>
          </a:p>
          <a:p>
            <a:pPr marL="0" lvl="0" indent="0" algn="l" rtl="0">
              <a:spcBef>
                <a:spcPts val="0"/>
              </a:spcBef>
              <a:spcAft>
                <a:spcPts val="0"/>
              </a:spcAft>
              <a:buNone/>
            </a:pPr>
            <a:r>
              <a:rPr lang="es">
                <a:solidFill>
                  <a:schemeClr val="dk1"/>
                </a:solidFill>
              </a:rPr>
              <a:t>con una muestra de datos (datos canonicos)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datos simulados a produccion: la base de datos entera tiene que estar en los test</a:t>
            </a:r>
            <a:endParaRPr>
              <a:solidFill>
                <a:schemeClr val="dk1"/>
              </a:solidFill>
            </a:endParaRPr>
          </a:p>
        </p:txBody>
      </p:sp>
    </p:spTree>
    <p:extLst>
      <p:ext uri="{BB962C8B-B14F-4D97-AF65-F5344CB8AC3E}">
        <p14:creationId xmlns:p14="http://schemas.microsoft.com/office/powerpoint/2010/main" val="4091319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a4a40552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a4a40552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a:solidFill>
                  <a:schemeClr val="dk1"/>
                </a:solidFill>
                <a:latin typeface="Roboto"/>
                <a:ea typeface="Roboto"/>
                <a:cs typeface="Roboto"/>
                <a:sym typeface="Roboto"/>
              </a:rPr>
              <a:t>Se cunple una serie de principos al diseñar herramientas de automatización</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Apoyar el inicio del esfuerzo de automatización de pruebas de inmediato, utilizando un enfoque de prueba primero</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Separe la esencia de la prueba de los detalles de implementación.</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Apoyar y fomentar las buenas prácticas de programación para el código.</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Admite la escritura de código de automatización de pruebas utilizando lenguajes reales, con</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IDE reales fomentar la colaboración</a:t>
            </a:r>
            <a:endParaRPr sz="14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1646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a4a40552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a4a40552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A la hora de implementar</a:t>
            </a:r>
            <a:r>
              <a:rPr lang="es-MX" baseline="0" dirty="0"/>
              <a:t> la automatización, tenemos algunas variables las cuales nos restringen:</a:t>
            </a:r>
            <a:endParaRPr dirty="0"/>
          </a:p>
        </p:txBody>
      </p:sp>
    </p:spTree>
    <p:extLst>
      <p:ext uri="{BB962C8B-B14F-4D97-AF65-F5344CB8AC3E}">
        <p14:creationId xmlns:p14="http://schemas.microsoft.com/office/powerpoint/2010/main" val="2255291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a4a40552f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a4a40552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 Surge Debido a la Necesidad de formas de encontrar si la prueba verifica un escenario en particular, para comprender lo que hace cada prueba y saber qué parte de la aplicación verifica. </a:t>
            </a:r>
            <a:endParaRPr/>
          </a:p>
          <a:p>
            <a:pPr marL="0" lvl="0" indent="0" algn="l" rtl="0">
              <a:spcBef>
                <a:spcPts val="0"/>
              </a:spcBef>
              <a:spcAft>
                <a:spcPts val="0"/>
              </a:spcAft>
              <a:buNone/>
            </a:pPr>
            <a:r>
              <a:rPr lang="es"/>
              <a:t>Podemos también necesitar satisfacer un requisito de auditoría para la trazabilidad de cada requisito a su código y pruebas.</a:t>
            </a:r>
            <a:endParaRPr/>
          </a:p>
          <a:p>
            <a:pPr marL="0" lvl="0" indent="0" algn="l" rtl="0">
              <a:spcBef>
                <a:spcPts val="0"/>
              </a:spcBef>
              <a:spcAft>
                <a:spcPts val="0"/>
              </a:spcAft>
              <a:buClr>
                <a:schemeClr val="dk1"/>
              </a:buClr>
              <a:buSzPts val="1100"/>
              <a:buFont typeface="Arial"/>
              <a:buNone/>
            </a:pPr>
            <a:r>
              <a:rPr lang="es"/>
              <a:t> Las pruebas automatizadas deben mantenerse y controlarse de la misma manera que el código fuente de producción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9554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fa4e6d09a5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fa4e6d09a5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Las pruebas manuales llevan demasiado tiempo mientras más grandes y complejas sean las Unidades de aplicación bajo prueba y por lo tanto son más propensas a errores, de esa forma pensar en automatizar nos libera para hacer trabajo de calidad, como aprender y diseñar.</a:t>
            </a:r>
            <a:endParaRPr/>
          </a:p>
          <a:p>
            <a:pPr marL="0" lvl="0" indent="0" algn="l" rtl="0">
              <a:spcBef>
                <a:spcPts val="0"/>
              </a:spcBef>
              <a:spcAft>
                <a:spcPts val="0"/>
              </a:spcAft>
              <a:buNone/>
            </a:pPr>
            <a:r>
              <a:rPr lang="es"/>
              <a:t>Por otro lado saber que el código tiene buena cobertura mediante las pruebas de regresión nos da confianza y forma una red de seguridad que de no estar esa red pasan a ser los testers.</a:t>
            </a:r>
            <a:endParaRPr/>
          </a:p>
          <a:p>
            <a:pPr marL="0" lvl="0" indent="0" algn="l" rtl="0">
              <a:spcBef>
                <a:spcPts val="0"/>
              </a:spcBef>
              <a:spcAft>
                <a:spcPts val="0"/>
              </a:spcAft>
              <a:buNone/>
            </a:pPr>
            <a:endParaRPr sz="1050">
              <a:solidFill>
                <a:srgbClr val="5A5A5A"/>
              </a:solidFill>
              <a:highlight>
                <a:srgbClr val="FAFAFA"/>
              </a:highlight>
            </a:endParaRPr>
          </a:p>
        </p:txBody>
      </p:sp>
    </p:spTree>
    <p:extLst>
      <p:ext uri="{BB962C8B-B14F-4D97-AF65-F5344CB8AC3E}">
        <p14:creationId xmlns:p14="http://schemas.microsoft.com/office/powerpoint/2010/main" val="3041051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a4a40552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a4a40552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4805" algn="l" rtl="0">
              <a:lnSpc>
                <a:spcPct val="95000"/>
              </a:lnSpc>
              <a:spcBef>
                <a:spcPts val="0"/>
              </a:spcBef>
              <a:spcAft>
                <a:spcPts val="0"/>
              </a:spcAft>
              <a:buClr>
                <a:srgbClr val="2A3990"/>
              </a:buClr>
              <a:buSzPts val="1830"/>
              <a:buFont typeface="Roboto"/>
              <a:buChar char="➢"/>
            </a:pPr>
            <a:r>
              <a:rPr lang="es" sz="1829" b="1">
                <a:solidFill>
                  <a:srgbClr val="2A3990"/>
                </a:solidFill>
                <a:latin typeface="Roboto"/>
                <a:ea typeface="Roboto"/>
                <a:cs typeface="Roboto"/>
                <a:sym typeface="Roboto"/>
              </a:rPr>
              <a:t>La mayoría de los equipos exitosos han madurado de un proceso deficiente a algo verdaderamente esencial para el éxito del equipo</a:t>
            </a:r>
            <a:endParaRPr sz="1829" b="1">
              <a:solidFill>
                <a:srgbClr val="2A3990"/>
              </a:solidFill>
              <a:latin typeface="Roboto"/>
              <a:ea typeface="Roboto"/>
              <a:cs typeface="Roboto"/>
              <a:sym typeface="Roboto"/>
            </a:endParaRPr>
          </a:p>
          <a:p>
            <a:pPr marL="457200" lvl="0" indent="-344805" algn="l" rtl="0">
              <a:lnSpc>
                <a:spcPct val="95000"/>
              </a:lnSpc>
              <a:spcBef>
                <a:spcPts val="0"/>
              </a:spcBef>
              <a:spcAft>
                <a:spcPts val="0"/>
              </a:spcAft>
              <a:buClr>
                <a:srgbClr val="2A3990"/>
              </a:buClr>
              <a:buSzPts val="1830"/>
              <a:buFont typeface="Roboto"/>
              <a:buChar char="➢"/>
            </a:pPr>
            <a:r>
              <a:rPr lang="es" sz="1829" b="1">
                <a:solidFill>
                  <a:srgbClr val="2A3990"/>
                </a:solidFill>
                <a:latin typeface="Roboto"/>
                <a:ea typeface="Roboto"/>
                <a:cs typeface="Roboto"/>
                <a:sym typeface="Roboto"/>
              </a:rPr>
              <a:t>Pulir una pieza a la vez. </a:t>
            </a:r>
            <a:endParaRPr sz="1829" b="1">
              <a:solidFill>
                <a:srgbClr val="2A3990"/>
              </a:solidFill>
              <a:latin typeface="Roboto"/>
              <a:ea typeface="Roboto"/>
              <a:cs typeface="Roboto"/>
              <a:sym typeface="Roboto"/>
            </a:endParaRPr>
          </a:p>
          <a:p>
            <a:pPr marL="457200" lvl="0" indent="-344805" algn="l" rtl="0">
              <a:lnSpc>
                <a:spcPct val="95000"/>
              </a:lnSpc>
              <a:spcBef>
                <a:spcPts val="0"/>
              </a:spcBef>
              <a:spcAft>
                <a:spcPts val="0"/>
              </a:spcAft>
              <a:buClr>
                <a:srgbClr val="2A3990"/>
              </a:buClr>
              <a:buSzPts val="1830"/>
              <a:buFont typeface="Roboto"/>
              <a:buChar char="➢"/>
            </a:pPr>
            <a:r>
              <a:rPr lang="es" sz="1829" b="1">
                <a:solidFill>
                  <a:srgbClr val="2A3990"/>
                </a:solidFill>
                <a:latin typeface="Roboto"/>
                <a:ea typeface="Roboto"/>
                <a:cs typeface="Roboto"/>
                <a:sym typeface="Roboto"/>
              </a:rPr>
              <a:t>Si no comienza en alguna parte, nunca obtendrá tracción en la automatización. </a:t>
            </a:r>
            <a:endParaRPr sz="1829" b="1">
              <a:solidFill>
                <a:srgbClr val="2A3990"/>
              </a:solidFill>
              <a:latin typeface="Roboto"/>
              <a:ea typeface="Roboto"/>
              <a:cs typeface="Roboto"/>
              <a:sym typeface="Roboto"/>
            </a:endParaRPr>
          </a:p>
          <a:p>
            <a:pPr marL="457200" lvl="0" indent="-344805" algn="l" rtl="0">
              <a:lnSpc>
                <a:spcPct val="95000"/>
              </a:lnSpc>
              <a:spcBef>
                <a:spcPts val="0"/>
              </a:spcBef>
              <a:spcAft>
                <a:spcPts val="0"/>
              </a:spcAft>
              <a:buClr>
                <a:srgbClr val="2A3990"/>
              </a:buClr>
              <a:buSzPts val="1830"/>
              <a:buFont typeface="Roboto"/>
              <a:buChar char="➢"/>
            </a:pPr>
            <a:r>
              <a:rPr lang="es" sz="1829" b="1">
                <a:solidFill>
                  <a:srgbClr val="2A3990"/>
                </a:solidFill>
                <a:latin typeface="Roboto"/>
                <a:ea typeface="Roboto"/>
                <a:cs typeface="Roboto"/>
                <a:sym typeface="Roboto"/>
              </a:rPr>
              <a:t>En el futuro estaré agradecido de implementarlo.</a:t>
            </a:r>
            <a:endParaRPr/>
          </a:p>
        </p:txBody>
      </p:sp>
    </p:spTree>
    <p:extLst>
      <p:ext uri="{BB962C8B-B14F-4D97-AF65-F5344CB8AC3E}">
        <p14:creationId xmlns:p14="http://schemas.microsoft.com/office/powerpoint/2010/main" val="3851102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14d3d9fd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14d3d9fd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762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a4e6d09a5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a4e6d09a5_1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a:solidFill>
                  <a:schemeClr val="dk1"/>
                </a:solidFill>
              </a:rPr>
              <a:t>Las pruebas automatizadas se ejecutan con regularidad y, a menudo, actúan como su detector de cambios. Permiten al equipo la oportunidad de saber qué ha cambiado desde la última construcción,brindando retroalimentación temprana y con frecuencia, además de mantener a los desarrolladores pensando primero en las pruebas para guiar el desarrollo.</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s">
                <a:solidFill>
                  <a:schemeClr val="dk1"/>
                </a:solidFill>
              </a:rPr>
              <a:t>Todo esto permite centrarse en corregir las causas raíz de los errores con un buen diseño en lugar de simplemente corregir bugs , y así aumentar el retorno de la inversión.</a:t>
            </a:r>
            <a:endParaRPr>
              <a:solidFill>
                <a:schemeClr val="dk1"/>
              </a:solidFill>
            </a:endParaRPr>
          </a:p>
        </p:txBody>
      </p:sp>
    </p:spTree>
    <p:extLst>
      <p:ext uri="{BB962C8B-B14F-4D97-AF65-F5344CB8AC3E}">
        <p14:creationId xmlns:p14="http://schemas.microsoft.com/office/powerpoint/2010/main" val="1091567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a4e6d09a5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a4e6d09a5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Bret Pettichord listo 7 problemas usuales con los que se topa un equipo que no incorpora la automatización como parte de su desarrollo:</a:t>
            </a:r>
            <a:endParaRPr/>
          </a:p>
          <a:p>
            <a:pPr marL="457200" lvl="0" indent="-298450" algn="l" rtl="0">
              <a:spcBef>
                <a:spcPts val="0"/>
              </a:spcBef>
              <a:spcAft>
                <a:spcPts val="0"/>
              </a:spcAft>
              <a:buSzPts val="1100"/>
              <a:buAutoNum type="arabicParenR"/>
            </a:pPr>
            <a:r>
              <a:rPr lang="es"/>
              <a:t>Si sólo se le asigna tiempo libre a esta tarea, se pierde el enfoque.</a:t>
            </a:r>
            <a:endParaRPr/>
          </a:p>
          <a:p>
            <a:pPr marL="457200" lvl="0" indent="-298450" algn="l" rtl="0">
              <a:spcBef>
                <a:spcPts val="0"/>
              </a:spcBef>
              <a:spcAft>
                <a:spcPts val="0"/>
              </a:spcAft>
              <a:buSzPts val="1100"/>
              <a:buAutoNum type="arabicParenR"/>
            </a:pPr>
            <a:r>
              <a:rPr lang="es"/>
              <a:t>Falta de metas claras.</a:t>
            </a:r>
            <a:endParaRPr/>
          </a:p>
          <a:p>
            <a:pPr marL="457200" lvl="0" indent="-298450" algn="l" rtl="0">
              <a:spcBef>
                <a:spcPts val="0"/>
              </a:spcBef>
              <a:spcAft>
                <a:spcPts val="0"/>
              </a:spcAft>
              <a:buSzPts val="1100"/>
              <a:buAutoNum type="arabicParenR"/>
            </a:pPr>
            <a:r>
              <a:rPr lang="es"/>
              <a:t>Falta de experiencia.</a:t>
            </a:r>
            <a:endParaRPr/>
          </a:p>
          <a:p>
            <a:pPr marL="457200" lvl="0" indent="-298450" algn="l" rtl="0">
              <a:spcBef>
                <a:spcPts val="0"/>
              </a:spcBef>
              <a:spcAft>
                <a:spcPts val="0"/>
              </a:spcAft>
              <a:buSzPts val="1100"/>
              <a:buAutoNum type="arabicParenR"/>
            </a:pPr>
            <a:r>
              <a:rPr lang="es"/>
              <a:t>Rotación contínua de personal.</a:t>
            </a:r>
            <a:endParaRPr/>
          </a:p>
          <a:p>
            <a:pPr marL="457200" lvl="0" indent="-298450" algn="l" rtl="0">
              <a:spcBef>
                <a:spcPts val="0"/>
              </a:spcBef>
              <a:spcAft>
                <a:spcPts val="0"/>
              </a:spcAft>
              <a:buSzPts val="1100"/>
              <a:buAutoNum type="arabicParenR"/>
            </a:pPr>
            <a:r>
              <a:rPr lang="es"/>
              <a:t>La desesperación de automatizar todo.</a:t>
            </a:r>
            <a:endParaRPr/>
          </a:p>
          <a:p>
            <a:pPr marL="457200" lvl="0" indent="-298450" algn="l" rtl="0">
              <a:spcBef>
                <a:spcPts val="0"/>
              </a:spcBef>
              <a:spcAft>
                <a:spcPts val="0"/>
              </a:spcAft>
              <a:buSzPts val="1100"/>
              <a:buAutoNum type="arabicParenR"/>
            </a:pPr>
            <a:r>
              <a:rPr lang="es"/>
              <a:t>Reticencia a testear por parte del equipo.</a:t>
            </a:r>
            <a:endParaRPr/>
          </a:p>
          <a:p>
            <a:pPr marL="457200" lvl="0" indent="-298450" algn="l" rtl="0">
              <a:spcBef>
                <a:spcPts val="0"/>
              </a:spcBef>
              <a:spcAft>
                <a:spcPts val="0"/>
              </a:spcAft>
              <a:buSzPts val="1100"/>
              <a:buAutoNum type="arabicParenR"/>
            </a:pPr>
            <a:r>
              <a:rPr lang="es"/>
              <a:t>Dejar de lado el problema real a solventar.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a:t>
            </a:r>
            <a:r>
              <a:rPr lang="es" sz="1200">
                <a:solidFill>
                  <a:srgbClr val="B8BFC6"/>
                </a:solidFill>
              </a:rPr>
              <a:t>Algunas barreras al automatizar pueden ser cuando se hace foco en automatizar en vez de crear buenos tests con un objetivo claro o cuando hay una alta rotación del personal o carecemos de la experiencia necesaria.</a:t>
            </a:r>
            <a:endParaRPr sz="1200">
              <a:solidFill>
                <a:srgbClr val="B8BFC6"/>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s"/>
              <a:t>“</a:t>
            </a:r>
            <a:endParaRPr/>
          </a:p>
        </p:txBody>
      </p:sp>
    </p:spTree>
    <p:extLst>
      <p:ext uri="{BB962C8B-B14F-4D97-AF65-F5344CB8AC3E}">
        <p14:creationId xmlns:p14="http://schemas.microsoft.com/office/powerpoint/2010/main" val="199901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fa4e6d09a5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fa4e6d09a5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b="1" u="sng"/>
              <a:t>Actitud del programador:</a:t>
            </a:r>
            <a:r>
              <a:rPr lang="es"/>
              <a:t> Algunos programadores sienten una red de seguridad con el equipo de QA para detectar errores antes de una release, para el momento en que los testers hacen el trabajo, el programador está trabajando en la siguiente release. Esto produce una cola de errores para ser arreglados.</a:t>
            </a:r>
            <a:endParaRPr/>
          </a:p>
          <a:p>
            <a:pPr marL="457200" lvl="0" indent="-298450" algn="l" rtl="0">
              <a:spcBef>
                <a:spcPts val="0"/>
              </a:spcBef>
              <a:spcAft>
                <a:spcPts val="0"/>
              </a:spcAft>
              <a:buSzPts val="1100"/>
              <a:buChar char="●"/>
            </a:pPr>
            <a:r>
              <a:rPr lang="es" b="1" u="sng"/>
              <a:t>Joroba del Dolor:</a:t>
            </a:r>
            <a:r>
              <a:rPr lang="es"/>
              <a:t> </a:t>
            </a:r>
            <a:r>
              <a:rPr lang="es">
                <a:solidFill>
                  <a:schemeClr val="dk1"/>
                </a:solidFill>
              </a:rPr>
              <a:t>También conocida como “Curva de aprendizaje”, es el precio a pagar de un equipo</a:t>
            </a:r>
            <a:r>
              <a:rPr lang="es"/>
              <a:t> al adoptar la automatización, al aprender una nueva tecnología o configurar un entorno específico de testing para tu dominio.</a:t>
            </a:r>
            <a:endParaRPr/>
          </a:p>
          <a:p>
            <a:pPr marL="457200" lvl="0" indent="-298450" algn="l" rtl="0">
              <a:spcBef>
                <a:spcPts val="0"/>
              </a:spcBef>
              <a:spcAft>
                <a:spcPts val="0"/>
              </a:spcAft>
              <a:buSzPts val="1100"/>
              <a:buChar char="●"/>
            </a:pPr>
            <a:r>
              <a:rPr lang="es" b="1" u="sng"/>
              <a:t>Inversión Inicial: </a:t>
            </a:r>
            <a:r>
              <a:rPr lang="es"/>
              <a:t>Incluso con todo el equipo trabajando en el problema, la automatización requiere una gran inversión, una que puede (y es probable) no dar sus frutos de inmediato.</a:t>
            </a:r>
            <a:endParaRPr/>
          </a:p>
        </p:txBody>
      </p:sp>
    </p:spTree>
    <p:extLst>
      <p:ext uri="{BB962C8B-B14F-4D97-AF65-F5344CB8AC3E}">
        <p14:creationId xmlns:p14="http://schemas.microsoft.com/office/powerpoint/2010/main" val="1474375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a4a4055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a4a4055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434343"/>
              </a:buClr>
              <a:buSzPts val="1300"/>
              <a:buFont typeface="Roboto"/>
              <a:buChar char="●"/>
            </a:pPr>
            <a:r>
              <a:rPr lang="es" sz="1300" b="1" u="sng">
                <a:solidFill>
                  <a:srgbClr val="434343"/>
                </a:solidFill>
                <a:latin typeface="Roboto"/>
                <a:ea typeface="Roboto"/>
                <a:cs typeface="Roboto"/>
                <a:sym typeface="Roboto"/>
              </a:rPr>
              <a:t>Código que siempre fluye:</a:t>
            </a:r>
            <a:r>
              <a:rPr lang="es" sz="1300">
                <a:solidFill>
                  <a:srgbClr val="434343"/>
                </a:solidFill>
                <a:latin typeface="Roboto"/>
                <a:ea typeface="Roboto"/>
                <a:cs typeface="Roboto"/>
                <a:sym typeface="Roboto"/>
              </a:rPr>
              <a:t> en el desarrollo ágil, la intención del código rara vez cambia. Por eso se aconseja organizar, probar el código según la intención de la aplicación, en lugar de su implementación, le permite mantenerse al día con el desarrollo.</a:t>
            </a:r>
            <a:endParaRPr sz="1300">
              <a:solidFill>
                <a:srgbClr val="434343"/>
              </a:solidFill>
              <a:latin typeface="Roboto"/>
              <a:ea typeface="Roboto"/>
              <a:cs typeface="Roboto"/>
              <a:sym typeface="Roboto"/>
            </a:endParaRPr>
          </a:p>
          <a:p>
            <a:pPr marL="457200" lvl="0" indent="-311150" algn="l" rtl="0">
              <a:spcBef>
                <a:spcPts val="0"/>
              </a:spcBef>
              <a:spcAft>
                <a:spcPts val="0"/>
              </a:spcAft>
              <a:buClr>
                <a:srgbClr val="434343"/>
              </a:buClr>
              <a:buSzPts val="1300"/>
              <a:buFont typeface="Roboto"/>
              <a:buChar char="●"/>
            </a:pPr>
            <a:r>
              <a:rPr lang="es" sz="1300" b="1" u="sng">
                <a:solidFill>
                  <a:srgbClr val="434343"/>
                </a:solidFill>
                <a:latin typeface="Roboto"/>
                <a:ea typeface="Roboto"/>
                <a:cs typeface="Roboto"/>
                <a:sym typeface="Roboto"/>
              </a:rPr>
              <a:t>Sistemas heredados :</a:t>
            </a:r>
            <a:r>
              <a:rPr lang="es" sz="1300">
                <a:solidFill>
                  <a:srgbClr val="434343"/>
                </a:solidFill>
                <a:latin typeface="Roboto"/>
                <a:ea typeface="Roboto"/>
                <a:cs typeface="Roboto"/>
                <a:sym typeface="Roboto"/>
              </a:rPr>
              <a:t>más fácil conseguir tracción en la automatización si está escribiendo código completamente nuevo en una arquitectura diseñada teniendo en cuenta las pruebas. Escribir las pruebas para el código existente que tiene pocas o ninguna prueba realizada es una tarea desalentadora en el mejor de los casos. </a:t>
            </a:r>
            <a:endParaRPr sz="1300">
              <a:solidFill>
                <a:srgbClr val="434343"/>
              </a:solidFill>
              <a:latin typeface="Roboto"/>
              <a:ea typeface="Roboto"/>
              <a:cs typeface="Roboto"/>
              <a:sym typeface="Roboto"/>
            </a:endParaRPr>
          </a:p>
          <a:p>
            <a:pPr marL="457200" lvl="0" indent="-311150" algn="l" rtl="0">
              <a:spcBef>
                <a:spcPts val="0"/>
              </a:spcBef>
              <a:spcAft>
                <a:spcPts val="0"/>
              </a:spcAft>
              <a:buClr>
                <a:srgbClr val="434343"/>
              </a:buClr>
              <a:buSzPts val="1300"/>
              <a:buFont typeface="Roboto"/>
              <a:buChar char="●"/>
            </a:pPr>
            <a:r>
              <a:rPr lang="es" sz="1300" b="1" u="sng">
                <a:solidFill>
                  <a:srgbClr val="434343"/>
                </a:solidFill>
                <a:latin typeface="Roboto"/>
                <a:ea typeface="Roboto"/>
                <a:cs typeface="Roboto"/>
                <a:sym typeface="Roboto"/>
              </a:rPr>
              <a:t>Miedo:</a:t>
            </a:r>
            <a:r>
              <a:rPr lang="es" sz="1300">
                <a:solidFill>
                  <a:srgbClr val="434343"/>
                </a:solidFill>
                <a:latin typeface="Roboto"/>
                <a:ea typeface="Roboto"/>
                <a:cs typeface="Roboto"/>
                <a:sym typeface="Roboto"/>
              </a:rPr>
              <a:t> Los programadores pueden ser buenos escribiendo código de producción, pero puede que no tenga mucha experiencia en la redacción de pruebas automatizadas.</a:t>
            </a:r>
            <a:endParaRPr sz="1300">
              <a:solidFill>
                <a:srgbClr val="434343"/>
              </a:solidFill>
              <a:latin typeface="Roboto"/>
              <a:ea typeface="Roboto"/>
              <a:cs typeface="Roboto"/>
              <a:sym typeface="Roboto"/>
            </a:endParaRPr>
          </a:p>
          <a:p>
            <a:pPr marL="457200" lvl="0" indent="-311150" algn="l" rtl="0">
              <a:spcBef>
                <a:spcPts val="0"/>
              </a:spcBef>
              <a:spcAft>
                <a:spcPts val="0"/>
              </a:spcAft>
              <a:buClr>
                <a:srgbClr val="434343"/>
              </a:buClr>
              <a:buSzPts val="1300"/>
              <a:buFont typeface="Roboto"/>
              <a:buChar char="●"/>
            </a:pPr>
            <a:r>
              <a:rPr lang="es" sz="1300" b="1" u="sng">
                <a:solidFill>
                  <a:srgbClr val="434343"/>
                </a:solidFill>
                <a:latin typeface="Roboto"/>
                <a:ea typeface="Roboto"/>
                <a:cs typeface="Roboto"/>
                <a:sym typeface="Roboto"/>
              </a:rPr>
              <a:t>Viejos Hábitos: </a:t>
            </a:r>
            <a:r>
              <a:rPr lang="es" sz="1300">
                <a:solidFill>
                  <a:srgbClr val="434343"/>
                </a:solidFill>
                <a:latin typeface="Roboto"/>
                <a:ea typeface="Roboto"/>
                <a:cs typeface="Roboto"/>
                <a:sym typeface="Roboto"/>
              </a:rPr>
              <a:t>Cuando existen problemas para completar tareas y pruebas en las iteraciones los miembros de un equipo entran en pánico y eso conduce a caer en viejos hábitos incluso si esos hábitos nunca producen buenos resultados</a:t>
            </a:r>
            <a:endParaRPr sz="1300">
              <a:solidFill>
                <a:srgbClr val="434343"/>
              </a:solidFill>
              <a:latin typeface="Roboto"/>
              <a:ea typeface="Roboto"/>
              <a:cs typeface="Roboto"/>
              <a:sym typeface="Roboto"/>
            </a:endParaRPr>
          </a:p>
          <a:p>
            <a:pPr marL="457200" lvl="0" indent="0" algn="l" rtl="0">
              <a:spcBef>
                <a:spcPts val="0"/>
              </a:spcBef>
              <a:spcAft>
                <a:spcPts val="0"/>
              </a:spcAft>
              <a:buNone/>
            </a:pPr>
            <a:endParaRPr sz="1800" b="1" u="sng">
              <a:solidFill>
                <a:srgbClr val="434343"/>
              </a:solidFill>
              <a:latin typeface="Roboto"/>
              <a:ea typeface="Roboto"/>
              <a:cs typeface="Roboto"/>
              <a:sym typeface="Roboto"/>
            </a:endParaRPr>
          </a:p>
        </p:txBody>
      </p:sp>
    </p:spTree>
    <p:extLst>
      <p:ext uri="{BB962C8B-B14F-4D97-AF65-F5344CB8AC3E}">
        <p14:creationId xmlns:p14="http://schemas.microsoft.com/office/powerpoint/2010/main" val="4087866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fa4a40552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fa4a40552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Podemos analizar las herramientas de automatización a elegir con los cuadrantes de testing ágil,</a:t>
            </a:r>
            <a:endParaRPr/>
          </a:p>
          <a:p>
            <a:pPr marL="0" lvl="0" indent="0" algn="l" rtl="0">
              <a:spcBef>
                <a:spcPts val="0"/>
              </a:spcBef>
              <a:spcAft>
                <a:spcPts val="0"/>
              </a:spcAft>
              <a:buNone/>
            </a:pPr>
            <a:endParaRPr/>
          </a:p>
          <a:p>
            <a:pPr marL="0" lvl="0" indent="0" algn="l" rtl="0">
              <a:spcBef>
                <a:spcPts val="0"/>
              </a:spcBef>
              <a:spcAft>
                <a:spcPts val="0"/>
              </a:spcAft>
              <a:buNone/>
            </a:pPr>
            <a:r>
              <a:rPr lang="es"/>
              <a:t>Los cuadrantes uno y dos dan soporte al equipo como tests unitarios, funcionales y prototipados</a:t>
            </a:r>
            <a:endParaRPr/>
          </a:p>
          <a:p>
            <a:pPr marL="0" lvl="0" indent="0" algn="l" rtl="0">
              <a:spcBef>
                <a:spcPts val="0"/>
              </a:spcBef>
              <a:spcAft>
                <a:spcPts val="0"/>
              </a:spcAft>
              <a:buNone/>
            </a:pPr>
            <a:endParaRPr/>
          </a:p>
          <a:p>
            <a:pPr marL="0" lvl="0" indent="0" algn="l" rtl="0">
              <a:spcBef>
                <a:spcPts val="0"/>
              </a:spcBef>
              <a:spcAft>
                <a:spcPts val="0"/>
              </a:spcAft>
              <a:buNone/>
            </a:pPr>
            <a:r>
              <a:rPr lang="es"/>
              <a:t>Y los cuadrantes 3 y 4 sirven para una crítica del producto, cómo este se comporta frente a cierta carga o qué tan performante es como así también tests exploratorios, de aceptación y usabilidad para escenarios clave.</a:t>
            </a:r>
            <a:endParaRPr/>
          </a:p>
        </p:txBody>
      </p:sp>
    </p:spTree>
    <p:extLst>
      <p:ext uri="{BB962C8B-B14F-4D97-AF65-F5344CB8AC3E}">
        <p14:creationId xmlns:p14="http://schemas.microsoft.com/office/powerpoint/2010/main" val="2995385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fa4e6d09a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a4e6d09a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Otra alternativa es la pirámide de automatización, en su capa base están los tests unitarios, de componentes y otros relacionados a la tecnología, </a:t>
            </a:r>
            <a:r>
              <a:rPr lang="es">
                <a:solidFill>
                  <a:schemeClr val="dk1"/>
                </a:solidFill>
              </a:rPr>
              <a:t>que son el grueso de los tests de automatización y dan soporte a todo el resto. G</a:t>
            </a:r>
            <a:r>
              <a:rPr lang="es"/>
              <a:t>eneralmente escritos en el mismo lenguaje que el sistema, son los tests más rápidos y menos caros de escribir con alto retorno sobre inversión.</a:t>
            </a:r>
            <a:endParaRPr/>
          </a:p>
        </p:txBody>
      </p:sp>
    </p:spTree>
    <p:extLst>
      <p:ext uri="{BB962C8B-B14F-4D97-AF65-F5344CB8AC3E}">
        <p14:creationId xmlns:p14="http://schemas.microsoft.com/office/powerpoint/2010/main" val="2168705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a4a40552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fa4a40552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Capa media incluye la mayoría de tests relacionados a la lógica de negocio que verifican que estámos creando lo correcto, pueden ser tests de historia, aceptación, operan a nivel de API o funcionalidad sin pasar por la interfaz para testear.</a:t>
            </a:r>
            <a:endParaRPr/>
          </a:p>
          <a:p>
            <a:pPr marL="0" lvl="0" indent="0" algn="l" rtl="0">
              <a:spcBef>
                <a:spcPts val="0"/>
              </a:spcBef>
              <a:spcAft>
                <a:spcPts val="0"/>
              </a:spcAft>
              <a:buNone/>
            </a:pPr>
            <a:endParaRPr/>
          </a:p>
          <a:p>
            <a:pPr marL="0" lvl="0" indent="0" algn="l" rtl="0">
              <a:spcBef>
                <a:spcPts val="0"/>
              </a:spcBef>
              <a:spcAft>
                <a:spcPts val="0"/>
              </a:spcAft>
              <a:buNone/>
            </a:pPr>
            <a:r>
              <a:rPr lang="es"/>
              <a:t>Son tests que dadas ciertas entradas comparan con resultados específicos.</a:t>
            </a:r>
            <a:endParaRPr/>
          </a:p>
          <a:p>
            <a:pPr marL="0" lvl="0" indent="0" algn="l" rtl="0">
              <a:spcBef>
                <a:spcPts val="0"/>
              </a:spcBef>
              <a:spcAft>
                <a:spcPts val="0"/>
              </a:spcAft>
              <a:buNone/>
            </a:pPr>
            <a:endParaRPr/>
          </a:p>
          <a:p>
            <a:pPr marL="0" lvl="0" indent="0" algn="l" rtl="0">
              <a:spcBef>
                <a:spcPts val="0"/>
              </a:spcBef>
              <a:spcAft>
                <a:spcPts val="0"/>
              </a:spcAft>
              <a:buNone/>
            </a:pPr>
            <a:r>
              <a:rPr lang="es"/>
              <a:t>Y por último los tests manuales exploratorios y de aceptación y los que operan sobre la interfaz.</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04004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transition advTm="20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advTm="20000">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gif"/><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subTitle" idx="1"/>
          </p:nvPr>
        </p:nvSpPr>
        <p:spPr>
          <a:xfrm>
            <a:off x="56000" y="3425950"/>
            <a:ext cx="5138100" cy="1664100"/>
          </a:xfrm>
          <a:prstGeom prst="rect">
            <a:avLst/>
          </a:prstGeom>
        </p:spPr>
        <p:txBody>
          <a:bodyPr spcFirstLastPara="1" wrap="square" lIns="91425" tIns="91425" rIns="91425" bIns="91425" anchor="t" anchorCtr="0">
            <a:normAutofit fontScale="85000" lnSpcReduction="20000"/>
          </a:bodyPr>
          <a:lstStyle/>
          <a:p>
            <a:pPr marL="0" lvl="0" indent="0" algn="just" rtl="0">
              <a:spcBef>
                <a:spcPts val="0"/>
              </a:spcBef>
              <a:spcAft>
                <a:spcPts val="0"/>
              </a:spcAft>
              <a:buNone/>
            </a:pPr>
            <a:r>
              <a:rPr lang="es" sz="1900">
                <a:solidFill>
                  <a:srgbClr val="000000"/>
                </a:solidFill>
              </a:rPr>
              <a:t>Grupo 6:</a:t>
            </a:r>
            <a:endParaRPr sz="1900">
              <a:solidFill>
                <a:srgbClr val="000000"/>
              </a:solidFill>
            </a:endParaRPr>
          </a:p>
          <a:p>
            <a:pPr marL="457200" lvl="0" indent="-331152" algn="just" rtl="0">
              <a:spcBef>
                <a:spcPts val="0"/>
              </a:spcBef>
              <a:spcAft>
                <a:spcPts val="0"/>
              </a:spcAft>
              <a:buClr>
                <a:srgbClr val="000000"/>
              </a:buClr>
              <a:buSzPct val="100000"/>
              <a:buChar char="●"/>
            </a:pPr>
            <a:r>
              <a:rPr lang="es" sz="1900">
                <a:solidFill>
                  <a:srgbClr val="000000"/>
                </a:solidFill>
              </a:rPr>
              <a:t>Paz Fessia Facundo - 78579</a:t>
            </a:r>
            <a:endParaRPr sz="1900">
              <a:solidFill>
                <a:srgbClr val="000000"/>
              </a:solidFill>
            </a:endParaRPr>
          </a:p>
          <a:p>
            <a:pPr marL="457200" lvl="0" indent="-331152" algn="just" rtl="0">
              <a:spcBef>
                <a:spcPts val="0"/>
              </a:spcBef>
              <a:spcAft>
                <a:spcPts val="0"/>
              </a:spcAft>
              <a:buClr>
                <a:srgbClr val="000000"/>
              </a:buClr>
              <a:buSzPct val="100000"/>
              <a:buChar char="●"/>
            </a:pPr>
            <a:r>
              <a:rPr lang="es" sz="1900">
                <a:solidFill>
                  <a:srgbClr val="000000"/>
                </a:solidFill>
              </a:rPr>
              <a:t>Landa Santiago - 78637</a:t>
            </a:r>
            <a:endParaRPr sz="1900">
              <a:solidFill>
                <a:srgbClr val="000000"/>
              </a:solidFill>
            </a:endParaRPr>
          </a:p>
          <a:p>
            <a:pPr marL="457200" lvl="0" indent="-331152" algn="just" rtl="0">
              <a:spcBef>
                <a:spcPts val="0"/>
              </a:spcBef>
              <a:spcAft>
                <a:spcPts val="0"/>
              </a:spcAft>
              <a:buClr>
                <a:srgbClr val="000000"/>
              </a:buClr>
              <a:buSzPct val="100000"/>
              <a:buChar char="●"/>
            </a:pPr>
            <a:r>
              <a:rPr lang="es" sz="1900">
                <a:solidFill>
                  <a:srgbClr val="000000"/>
                </a:solidFill>
              </a:rPr>
              <a:t>Giron Joaquin - 60862</a:t>
            </a:r>
            <a:endParaRPr sz="1900">
              <a:solidFill>
                <a:srgbClr val="000000"/>
              </a:solidFill>
            </a:endParaRPr>
          </a:p>
          <a:p>
            <a:pPr marL="457200" lvl="0" indent="-331152" algn="just" rtl="0">
              <a:spcBef>
                <a:spcPts val="0"/>
              </a:spcBef>
              <a:spcAft>
                <a:spcPts val="0"/>
              </a:spcAft>
              <a:buClr>
                <a:srgbClr val="000000"/>
              </a:buClr>
              <a:buSzPct val="100000"/>
              <a:buChar char="●"/>
            </a:pPr>
            <a:r>
              <a:rPr lang="es" sz="1900">
                <a:solidFill>
                  <a:srgbClr val="000000"/>
                </a:solidFill>
              </a:rPr>
              <a:t>Tosco Rodrigo -69404</a:t>
            </a:r>
            <a:endParaRPr sz="1900">
              <a:solidFill>
                <a:srgbClr val="000000"/>
              </a:solidFill>
            </a:endParaRPr>
          </a:p>
          <a:p>
            <a:pPr marL="457200" lvl="0" indent="-331152" algn="just" rtl="0">
              <a:spcBef>
                <a:spcPts val="0"/>
              </a:spcBef>
              <a:spcAft>
                <a:spcPts val="0"/>
              </a:spcAft>
              <a:buClr>
                <a:srgbClr val="000000"/>
              </a:buClr>
              <a:buSzPct val="100000"/>
              <a:buChar char="●"/>
            </a:pPr>
            <a:r>
              <a:rPr lang="es" sz="1900">
                <a:solidFill>
                  <a:srgbClr val="000000"/>
                </a:solidFill>
              </a:rPr>
              <a:t>Pozzo Leonardo - 57453</a:t>
            </a:r>
            <a:endParaRPr sz="1900">
              <a:solidFill>
                <a:srgbClr val="000000"/>
              </a:solidFill>
            </a:endParaRPr>
          </a:p>
          <a:p>
            <a:pPr marL="457200" lvl="0" indent="-331152" algn="just" rtl="0">
              <a:spcBef>
                <a:spcPts val="0"/>
              </a:spcBef>
              <a:spcAft>
                <a:spcPts val="0"/>
              </a:spcAft>
              <a:buClr>
                <a:srgbClr val="000000"/>
              </a:buClr>
              <a:buSzPct val="100000"/>
              <a:buChar char="●"/>
            </a:pPr>
            <a:r>
              <a:rPr lang="es" sz="1900">
                <a:solidFill>
                  <a:srgbClr val="000000"/>
                </a:solidFill>
              </a:rPr>
              <a:t>Saleh Maximiliano - 78798</a:t>
            </a:r>
            <a:endParaRPr sz="1900">
              <a:solidFill>
                <a:srgbClr val="000000"/>
              </a:solidFill>
            </a:endParaRPr>
          </a:p>
        </p:txBody>
      </p:sp>
      <p:sp>
        <p:nvSpPr>
          <p:cNvPr id="86" name="Google Shape;86;p13"/>
          <p:cNvSpPr txBox="1">
            <a:spLocks noGrp="1"/>
          </p:cNvSpPr>
          <p:nvPr>
            <p:ph type="subTitle" idx="1"/>
          </p:nvPr>
        </p:nvSpPr>
        <p:spPr>
          <a:xfrm>
            <a:off x="6215250" y="3696100"/>
            <a:ext cx="3171900" cy="1198800"/>
          </a:xfrm>
          <a:prstGeom prst="rect">
            <a:avLst/>
          </a:prstGeom>
        </p:spPr>
        <p:txBody>
          <a:bodyPr spcFirstLastPara="1" wrap="square" lIns="91425" tIns="91425" rIns="91425" bIns="91425" anchor="t" anchorCtr="0">
            <a:normAutofit fontScale="70000" lnSpcReduction="20000"/>
          </a:bodyPr>
          <a:lstStyle/>
          <a:p>
            <a:pPr marL="0" lvl="0" indent="0" algn="just" rtl="0">
              <a:spcBef>
                <a:spcPts val="0"/>
              </a:spcBef>
              <a:spcAft>
                <a:spcPts val="0"/>
              </a:spcAft>
              <a:buNone/>
            </a:pPr>
            <a:endParaRPr sz="1900">
              <a:solidFill>
                <a:srgbClr val="000000"/>
              </a:solidFill>
            </a:endParaRPr>
          </a:p>
          <a:p>
            <a:pPr marL="0" lvl="0" indent="0" algn="just" rtl="0">
              <a:spcBef>
                <a:spcPts val="0"/>
              </a:spcBef>
              <a:spcAft>
                <a:spcPts val="0"/>
              </a:spcAft>
              <a:buClr>
                <a:schemeClr val="dk1"/>
              </a:buClr>
              <a:buSzPct val="57894"/>
              <a:buFont typeface="Arial"/>
              <a:buNone/>
            </a:pPr>
            <a:r>
              <a:rPr lang="es" sz="1900">
                <a:solidFill>
                  <a:srgbClr val="000000"/>
                </a:solidFill>
              </a:rPr>
              <a:t>Universidad Tecnológica Nacional</a:t>
            </a:r>
            <a:endParaRPr sz="1900">
              <a:solidFill>
                <a:srgbClr val="000000"/>
              </a:solidFill>
            </a:endParaRPr>
          </a:p>
          <a:p>
            <a:pPr marL="0" lvl="0" indent="0" algn="just" rtl="0">
              <a:spcBef>
                <a:spcPts val="0"/>
              </a:spcBef>
              <a:spcAft>
                <a:spcPts val="0"/>
              </a:spcAft>
              <a:buClr>
                <a:schemeClr val="dk1"/>
              </a:buClr>
              <a:buSzPct val="57894"/>
              <a:buFont typeface="Arial"/>
              <a:buNone/>
            </a:pPr>
            <a:r>
              <a:rPr lang="es" sz="1900">
                <a:solidFill>
                  <a:srgbClr val="000000"/>
                </a:solidFill>
              </a:rPr>
              <a:t>Facultad Regional Córdoba</a:t>
            </a:r>
            <a:endParaRPr sz="1900">
              <a:solidFill>
                <a:srgbClr val="000000"/>
              </a:solidFill>
            </a:endParaRPr>
          </a:p>
          <a:p>
            <a:pPr marL="0" lvl="0" indent="0" algn="just" rtl="0">
              <a:spcBef>
                <a:spcPts val="0"/>
              </a:spcBef>
              <a:spcAft>
                <a:spcPts val="0"/>
              </a:spcAft>
              <a:buNone/>
            </a:pPr>
            <a:r>
              <a:rPr lang="es" sz="1900">
                <a:solidFill>
                  <a:srgbClr val="000000"/>
                </a:solidFill>
              </a:rPr>
              <a:t>Cátedra: Ingenieria de Software</a:t>
            </a:r>
            <a:endParaRPr sz="1900">
              <a:solidFill>
                <a:srgbClr val="000000"/>
              </a:solidFill>
            </a:endParaRPr>
          </a:p>
          <a:p>
            <a:pPr marL="0" lvl="0" indent="0" algn="just" rtl="0">
              <a:spcBef>
                <a:spcPts val="0"/>
              </a:spcBef>
              <a:spcAft>
                <a:spcPts val="0"/>
              </a:spcAft>
              <a:buNone/>
            </a:pPr>
            <a:r>
              <a:rPr lang="es" sz="1900">
                <a:solidFill>
                  <a:srgbClr val="000000"/>
                </a:solidFill>
              </a:rPr>
              <a:t>Curso: 4K1</a:t>
            </a:r>
            <a:endParaRPr sz="1900">
              <a:solidFill>
                <a:srgbClr val="000000"/>
              </a:solidFill>
            </a:endParaRPr>
          </a:p>
          <a:p>
            <a:pPr marL="0" lvl="0" indent="0" algn="just" rtl="0">
              <a:spcBef>
                <a:spcPts val="0"/>
              </a:spcBef>
              <a:spcAft>
                <a:spcPts val="0"/>
              </a:spcAft>
              <a:buNone/>
            </a:pPr>
            <a:r>
              <a:rPr lang="es" sz="1900">
                <a:solidFill>
                  <a:srgbClr val="000000"/>
                </a:solidFill>
              </a:rPr>
              <a:t>Año:2021</a:t>
            </a:r>
            <a:endParaRPr sz="1900">
              <a:solidFill>
                <a:srgbClr val="000000"/>
              </a:solidFill>
            </a:endParaRPr>
          </a:p>
          <a:p>
            <a:pPr marL="0" lvl="0" indent="0" algn="just" rtl="0">
              <a:spcBef>
                <a:spcPts val="0"/>
              </a:spcBef>
              <a:spcAft>
                <a:spcPts val="0"/>
              </a:spcAft>
              <a:buNone/>
            </a:pPr>
            <a:endParaRPr sz="1900">
              <a:solidFill>
                <a:srgbClr val="000000"/>
              </a:solidFill>
            </a:endParaRPr>
          </a:p>
        </p:txBody>
      </p:sp>
      <p:sp>
        <p:nvSpPr>
          <p:cNvPr id="87" name="Google Shape;87;p13"/>
          <p:cNvSpPr txBox="1">
            <a:spLocks noGrp="1"/>
          </p:cNvSpPr>
          <p:nvPr>
            <p:ph type="ctrTitle"/>
          </p:nvPr>
        </p:nvSpPr>
        <p:spPr>
          <a:xfrm>
            <a:off x="2054700" y="94700"/>
            <a:ext cx="5034600" cy="609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s" dirty="0"/>
              <a:t>Automatización del Testing Ágil</a:t>
            </a:r>
            <a:endParaRPr dirty="0"/>
          </a:p>
        </p:txBody>
      </p:sp>
      <p:pic>
        <p:nvPicPr>
          <p:cNvPr id="88" name="Google Shape;88;p13"/>
          <p:cNvPicPr preferRelativeResize="0"/>
          <p:nvPr/>
        </p:nvPicPr>
        <p:blipFill>
          <a:blip r:embed="rId3">
            <a:alphaModFix/>
          </a:blip>
          <a:stretch>
            <a:fillRect/>
          </a:stretch>
        </p:blipFill>
        <p:spPr>
          <a:xfrm>
            <a:off x="277688" y="780500"/>
            <a:ext cx="8588625" cy="2569250"/>
          </a:xfrm>
          <a:prstGeom prst="rect">
            <a:avLst/>
          </a:prstGeom>
          <a:noFill/>
          <a:ln>
            <a:noFill/>
          </a:ln>
        </p:spPr>
      </p:pic>
      <p:sp>
        <p:nvSpPr>
          <p:cNvPr id="89" name="Google Shape;89;p13"/>
          <p:cNvSpPr txBox="1">
            <a:spLocks noGrp="1"/>
          </p:cNvSpPr>
          <p:nvPr>
            <p:ph type="title" idx="4294967295"/>
          </p:nvPr>
        </p:nvSpPr>
        <p:spPr>
          <a:xfrm>
            <a:off x="762700" y="164900"/>
            <a:ext cx="5034600" cy="61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Automatización del testing ágil</a:t>
            </a:r>
            <a:endParaRPr/>
          </a:p>
        </p:txBody>
      </p:sp>
    </p:spTree>
  </p:cSld>
  <p:clrMapOvr>
    <a:masterClrMapping/>
  </p:clrMapOvr>
  <p:transition advTm="20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2"/>
          <p:cNvPicPr preferRelativeResize="0"/>
          <p:nvPr/>
        </p:nvPicPr>
        <p:blipFill>
          <a:blip r:embed="rId3">
            <a:alphaModFix/>
          </a:blip>
          <a:stretch>
            <a:fillRect/>
          </a:stretch>
        </p:blipFill>
        <p:spPr>
          <a:xfrm>
            <a:off x="575850" y="1706275"/>
            <a:ext cx="2993150" cy="1795900"/>
          </a:xfrm>
          <a:prstGeom prst="rect">
            <a:avLst/>
          </a:prstGeom>
          <a:noFill/>
          <a:ln>
            <a:noFill/>
          </a:ln>
        </p:spPr>
      </p:pic>
      <p:sp>
        <p:nvSpPr>
          <p:cNvPr id="175" name="Google Shape;175;p22"/>
          <p:cNvSpPr/>
          <p:nvPr/>
        </p:nvSpPr>
        <p:spPr>
          <a:xfrm>
            <a:off x="498763" y="910338"/>
            <a:ext cx="3253500" cy="30924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txBox="1">
            <a:spLocks noGrp="1"/>
          </p:cNvSpPr>
          <p:nvPr>
            <p:ph type="title"/>
          </p:nvPr>
        </p:nvSpPr>
        <p:spPr>
          <a:xfrm>
            <a:off x="3507900" y="0"/>
            <a:ext cx="5636100" cy="75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3520"/>
              <a:t>Qué Podemos Automatizar</a:t>
            </a:r>
            <a:endParaRPr sz="3520"/>
          </a:p>
        </p:txBody>
      </p:sp>
      <p:pic>
        <p:nvPicPr>
          <p:cNvPr id="177" name="Google Shape;177;p22"/>
          <p:cNvPicPr preferRelativeResize="0"/>
          <p:nvPr/>
        </p:nvPicPr>
        <p:blipFill>
          <a:blip r:embed="rId4">
            <a:alphaModFix/>
          </a:blip>
          <a:stretch>
            <a:fillRect/>
          </a:stretch>
        </p:blipFill>
        <p:spPr>
          <a:xfrm>
            <a:off x="4822325" y="835114"/>
            <a:ext cx="2414025" cy="3060800"/>
          </a:xfrm>
          <a:prstGeom prst="rect">
            <a:avLst/>
          </a:prstGeom>
          <a:noFill/>
          <a:ln>
            <a:noFill/>
          </a:ln>
        </p:spPr>
      </p:pic>
      <p:sp>
        <p:nvSpPr>
          <p:cNvPr id="178" name="Google Shape;178;p22"/>
          <p:cNvSpPr/>
          <p:nvPr/>
        </p:nvSpPr>
        <p:spPr>
          <a:xfrm>
            <a:off x="4338063" y="767313"/>
            <a:ext cx="3253500" cy="3092400"/>
          </a:xfrm>
          <a:prstGeom prst="ellipse">
            <a:avLst/>
          </a:prstGeom>
          <a:noFill/>
          <a:ln w="1143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rot="2471840">
            <a:off x="484110" y="2451107"/>
            <a:ext cx="3118631" cy="156686"/>
          </a:xfrm>
          <a:prstGeom prst="rect">
            <a:avLst/>
          </a:prstGeom>
          <a:solidFill>
            <a:srgbClr val="FF0000"/>
          </a:solid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advTm="20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3"/>
          <p:cNvPicPr preferRelativeResize="0"/>
          <p:nvPr/>
        </p:nvPicPr>
        <p:blipFill>
          <a:blip r:embed="rId3">
            <a:alphaModFix/>
          </a:blip>
          <a:stretch>
            <a:fillRect/>
          </a:stretch>
        </p:blipFill>
        <p:spPr>
          <a:xfrm>
            <a:off x="583325" y="1572122"/>
            <a:ext cx="3253500" cy="2368054"/>
          </a:xfrm>
          <a:prstGeom prst="rect">
            <a:avLst/>
          </a:prstGeom>
          <a:noFill/>
          <a:ln>
            <a:noFill/>
          </a:ln>
        </p:spPr>
      </p:pic>
      <p:sp>
        <p:nvSpPr>
          <p:cNvPr id="185" name="Google Shape;185;p23"/>
          <p:cNvSpPr txBox="1">
            <a:spLocks noGrp="1"/>
          </p:cNvSpPr>
          <p:nvPr>
            <p:ph type="ctrTitle"/>
          </p:nvPr>
        </p:nvSpPr>
        <p:spPr>
          <a:xfrm>
            <a:off x="365375" y="99875"/>
            <a:ext cx="6571800" cy="6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s" sz="3180"/>
              <a:t>Qué no se debería automatizar?</a:t>
            </a:r>
            <a:endParaRPr sz="3180"/>
          </a:p>
        </p:txBody>
      </p:sp>
      <p:pic>
        <p:nvPicPr>
          <p:cNvPr id="186" name="Google Shape;186;p23"/>
          <p:cNvPicPr preferRelativeResize="0"/>
          <p:nvPr/>
        </p:nvPicPr>
        <p:blipFill>
          <a:blip r:embed="rId4">
            <a:alphaModFix/>
          </a:blip>
          <a:stretch>
            <a:fillRect/>
          </a:stretch>
        </p:blipFill>
        <p:spPr>
          <a:xfrm>
            <a:off x="5144925" y="1225751"/>
            <a:ext cx="2414025" cy="3060800"/>
          </a:xfrm>
          <a:prstGeom prst="rect">
            <a:avLst/>
          </a:prstGeom>
          <a:noFill/>
          <a:ln>
            <a:noFill/>
          </a:ln>
        </p:spPr>
      </p:pic>
      <p:sp>
        <p:nvSpPr>
          <p:cNvPr id="187" name="Google Shape;187;p23"/>
          <p:cNvSpPr/>
          <p:nvPr/>
        </p:nvSpPr>
        <p:spPr>
          <a:xfrm>
            <a:off x="4682138" y="1209950"/>
            <a:ext cx="3253500" cy="30924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83313" y="1089250"/>
            <a:ext cx="3253500" cy="3092400"/>
          </a:xfrm>
          <a:prstGeom prst="ellipse">
            <a:avLst/>
          </a:prstGeom>
          <a:noFill/>
          <a:ln w="1143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rot="2471970">
            <a:off x="4875550" y="2579312"/>
            <a:ext cx="3098001" cy="246826"/>
          </a:xfrm>
          <a:prstGeom prst="rect">
            <a:avLst/>
          </a:prstGeom>
          <a:solidFill>
            <a:srgbClr val="FF0000"/>
          </a:solid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advTm="20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Qué podría ser muy difícil de automatizar?</a:t>
            </a:r>
            <a:endParaRPr/>
          </a:p>
        </p:txBody>
      </p:sp>
      <p:pic>
        <p:nvPicPr>
          <p:cNvPr id="195" name="Google Shape;195;p24"/>
          <p:cNvPicPr preferRelativeResize="0"/>
          <p:nvPr/>
        </p:nvPicPr>
        <p:blipFill rotWithShape="1">
          <a:blip r:embed="rId3">
            <a:alphaModFix/>
          </a:blip>
          <a:srcRect l="5257" t="4206" r="5472" b="2925"/>
          <a:stretch/>
        </p:blipFill>
        <p:spPr>
          <a:xfrm>
            <a:off x="0" y="1017800"/>
            <a:ext cx="4077000" cy="2828001"/>
          </a:xfrm>
          <a:prstGeom prst="rect">
            <a:avLst/>
          </a:prstGeom>
          <a:noFill/>
          <a:ln>
            <a:noFill/>
          </a:ln>
        </p:spPr>
      </p:pic>
      <p:sp>
        <p:nvSpPr>
          <p:cNvPr id="196" name="Google Shape;196;p24"/>
          <p:cNvSpPr/>
          <p:nvPr/>
        </p:nvSpPr>
        <p:spPr>
          <a:xfrm>
            <a:off x="3976850" y="2261100"/>
            <a:ext cx="1161300" cy="4794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4"/>
          <p:cNvPicPr preferRelativeResize="0"/>
          <p:nvPr/>
        </p:nvPicPr>
        <p:blipFill>
          <a:blip r:embed="rId4">
            <a:alphaModFix/>
          </a:blip>
          <a:stretch>
            <a:fillRect/>
          </a:stretch>
        </p:blipFill>
        <p:spPr>
          <a:xfrm>
            <a:off x="5257975" y="1416150"/>
            <a:ext cx="3701050" cy="2311204"/>
          </a:xfrm>
          <a:prstGeom prst="rect">
            <a:avLst/>
          </a:prstGeom>
          <a:noFill/>
          <a:ln>
            <a:noFill/>
          </a:ln>
        </p:spPr>
      </p:pic>
      <p:pic>
        <p:nvPicPr>
          <p:cNvPr id="198" name="Google Shape;198;p24"/>
          <p:cNvPicPr preferRelativeResize="0"/>
          <p:nvPr/>
        </p:nvPicPr>
        <p:blipFill rotWithShape="1">
          <a:blip r:embed="rId5">
            <a:alphaModFix/>
          </a:blip>
          <a:srcRect r="9297"/>
          <a:stretch/>
        </p:blipFill>
        <p:spPr>
          <a:xfrm>
            <a:off x="5218299" y="1437550"/>
            <a:ext cx="3429002" cy="2126500"/>
          </a:xfrm>
          <a:prstGeom prst="rect">
            <a:avLst/>
          </a:prstGeom>
          <a:noFill/>
          <a:ln>
            <a:noFill/>
          </a:ln>
        </p:spPr>
      </p:pic>
      <p:pic>
        <p:nvPicPr>
          <p:cNvPr id="199" name="Google Shape;199;p24"/>
          <p:cNvPicPr preferRelativeResize="0"/>
          <p:nvPr/>
        </p:nvPicPr>
        <p:blipFill>
          <a:blip r:embed="rId6">
            <a:alphaModFix/>
          </a:blip>
          <a:stretch>
            <a:fillRect/>
          </a:stretch>
        </p:blipFill>
        <p:spPr>
          <a:xfrm>
            <a:off x="5218300" y="1043900"/>
            <a:ext cx="3701050" cy="2775787"/>
          </a:xfrm>
          <a:prstGeom prst="rect">
            <a:avLst/>
          </a:prstGeom>
          <a:noFill/>
          <a:ln>
            <a:noFill/>
          </a:ln>
        </p:spPr>
      </p:pic>
    </p:spTree>
  </p:cSld>
  <p:clrMapOvr>
    <a:masterClrMapping/>
  </p:clrMapOvr>
  <p:transition advTm="20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p:nvPr/>
        </p:nvSpPr>
        <p:spPr>
          <a:xfrm>
            <a:off x="3714750" y="2022000"/>
            <a:ext cx="1714500" cy="1099500"/>
          </a:xfrm>
          <a:prstGeom prst="roundRect">
            <a:avLst>
              <a:gd name="adj" fmla="val 16667"/>
            </a:avLst>
          </a:prstGeom>
          <a:gradFill>
            <a:gsLst>
              <a:gs pos="0">
                <a:srgbClr val="CF3468"/>
              </a:gs>
              <a:gs pos="100000">
                <a:srgbClr val="631D35"/>
              </a:gs>
            </a:gsLst>
            <a:path path="circle">
              <a:fillToRect l="50000" t="50000" r="50000" b="50000"/>
            </a:path>
            <a:tileRect/>
          </a:gra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Estrategia de automatización</a:t>
            </a:r>
            <a:endParaRPr>
              <a:solidFill>
                <a:schemeClr val="lt1"/>
              </a:solidFill>
            </a:endParaRPr>
          </a:p>
        </p:txBody>
      </p:sp>
      <p:pic>
        <p:nvPicPr>
          <p:cNvPr id="205" name="Google Shape;205;p25"/>
          <p:cNvPicPr preferRelativeResize="0"/>
          <p:nvPr/>
        </p:nvPicPr>
        <p:blipFill>
          <a:blip r:embed="rId3">
            <a:alphaModFix/>
          </a:blip>
          <a:stretch>
            <a:fillRect/>
          </a:stretch>
        </p:blipFill>
        <p:spPr>
          <a:xfrm>
            <a:off x="0" y="0"/>
            <a:ext cx="2395075" cy="1597850"/>
          </a:xfrm>
          <a:prstGeom prst="rect">
            <a:avLst/>
          </a:prstGeom>
          <a:noFill/>
          <a:ln>
            <a:noFill/>
          </a:ln>
        </p:spPr>
      </p:pic>
      <p:sp>
        <p:nvSpPr>
          <p:cNvPr id="206" name="Google Shape;206;p25"/>
          <p:cNvSpPr/>
          <p:nvPr/>
        </p:nvSpPr>
        <p:spPr>
          <a:xfrm>
            <a:off x="1727600" y="1047025"/>
            <a:ext cx="1243200" cy="975000"/>
          </a:xfrm>
          <a:prstGeom prst="foldedCorner">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¿Donde duele mas?</a:t>
            </a:r>
            <a:endParaRPr/>
          </a:p>
        </p:txBody>
      </p:sp>
      <p:pic>
        <p:nvPicPr>
          <p:cNvPr id="207" name="Google Shape;207;p25"/>
          <p:cNvPicPr preferRelativeResize="0"/>
          <p:nvPr/>
        </p:nvPicPr>
        <p:blipFill>
          <a:blip r:embed="rId4">
            <a:alphaModFix/>
          </a:blip>
          <a:stretch>
            <a:fillRect/>
          </a:stretch>
        </p:blipFill>
        <p:spPr>
          <a:xfrm>
            <a:off x="6091350" y="0"/>
            <a:ext cx="3052650" cy="1492000"/>
          </a:xfrm>
          <a:prstGeom prst="rect">
            <a:avLst/>
          </a:prstGeom>
          <a:noFill/>
          <a:ln>
            <a:noFill/>
          </a:ln>
        </p:spPr>
      </p:pic>
      <p:sp>
        <p:nvSpPr>
          <p:cNvPr id="208" name="Google Shape;208;p25"/>
          <p:cNvSpPr/>
          <p:nvPr/>
        </p:nvSpPr>
        <p:spPr>
          <a:xfrm>
            <a:off x="6670125" y="1047025"/>
            <a:ext cx="1243200" cy="975000"/>
          </a:xfrm>
          <a:prstGeom prst="foldedCorner">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La herramienta correcta</a:t>
            </a:r>
            <a:endParaRPr>
              <a:solidFill>
                <a:schemeClr val="lt1"/>
              </a:solidFill>
            </a:endParaRPr>
          </a:p>
        </p:txBody>
      </p:sp>
      <p:cxnSp>
        <p:nvCxnSpPr>
          <p:cNvPr id="209" name="Google Shape;209;p25"/>
          <p:cNvCxnSpPr>
            <a:stCxn id="204" idx="0"/>
            <a:endCxn id="206" idx="2"/>
          </p:cNvCxnSpPr>
          <p:nvPr/>
        </p:nvCxnSpPr>
        <p:spPr>
          <a:xfrm rot="5400000">
            <a:off x="3460350" y="910950"/>
            <a:ext cx="600" cy="2222700"/>
          </a:xfrm>
          <a:prstGeom prst="curvedConnector5">
            <a:avLst>
              <a:gd name="adj1" fmla="val -39687500"/>
              <a:gd name="adj2" fmla="val 55303"/>
              <a:gd name="adj3" fmla="val 39691667"/>
            </a:avLst>
          </a:prstGeom>
          <a:noFill/>
          <a:ln w="28575" cap="flat" cmpd="sng">
            <a:solidFill>
              <a:schemeClr val="dk2"/>
            </a:solidFill>
            <a:prstDash val="solid"/>
            <a:round/>
            <a:headEnd type="none" w="med" len="med"/>
            <a:tailEnd type="stealth" w="med" len="med"/>
          </a:ln>
        </p:spPr>
      </p:cxnSp>
      <p:cxnSp>
        <p:nvCxnSpPr>
          <p:cNvPr id="210" name="Google Shape;210;p25"/>
          <p:cNvCxnSpPr/>
          <p:nvPr/>
        </p:nvCxnSpPr>
        <p:spPr>
          <a:xfrm rot="10800000" flipH="1">
            <a:off x="5429325" y="1503338"/>
            <a:ext cx="1240800" cy="1037100"/>
          </a:xfrm>
          <a:prstGeom prst="curvedConnector3">
            <a:avLst>
              <a:gd name="adj1" fmla="val 50000"/>
            </a:avLst>
          </a:prstGeom>
          <a:noFill/>
          <a:ln w="28575" cap="flat" cmpd="sng">
            <a:solidFill>
              <a:schemeClr val="dk2"/>
            </a:solidFill>
            <a:prstDash val="solid"/>
            <a:round/>
            <a:headEnd type="none" w="med" len="med"/>
            <a:tailEnd type="stealth" w="med" len="med"/>
          </a:ln>
        </p:spPr>
      </p:cxnSp>
      <p:pic>
        <p:nvPicPr>
          <p:cNvPr id="211" name="Google Shape;211;p25"/>
          <p:cNvPicPr preferRelativeResize="0"/>
          <p:nvPr/>
        </p:nvPicPr>
        <p:blipFill>
          <a:blip r:embed="rId5">
            <a:alphaModFix/>
          </a:blip>
          <a:stretch>
            <a:fillRect/>
          </a:stretch>
        </p:blipFill>
        <p:spPr>
          <a:xfrm>
            <a:off x="6478350" y="3245775"/>
            <a:ext cx="2665651" cy="1897726"/>
          </a:xfrm>
          <a:prstGeom prst="rect">
            <a:avLst/>
          </a:prstGeom>
          <a:noFill/>
          <a:ln>
            <a:noFill/>
          </a:ln>
        </p:spPr>
      </p:pic>
      <p:sp>
        <p:nvSpPr>
          <p:cNvPr id="212" name="Google Shape;212;p25"/>
          <p:cNvSpPr/>
          <p:nvPr/>
        </p:nvSpPr>
        <p:spPr>
          <a:xfrm>
            <a:off x="5429325" y="3921675"/>
            <a:ext cx="1441800" cy="1099500"/>
          </a:xfrm>
          <a:prstGeom prst="foldedCorner">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Considerar el diseño y mantenimiento del test</a:t>
            </a:r>
            <a:endParaRPr>
              <a:solidFill>
                <a:schemeClr val="lt1"/>
              </a:solidFill>
            </a:endParaRPr>
          </a:p>
        </p:txBody>
      </p:sp>
      <p:cxnSp>
        <p:nvCxnSpPr>
          <p:cNvPr id="213" name="Google Shape;213;p25"/>
          <p:cNvCxnSpPr>
            <a:stCxn id="204" idx="2"/>
            <a:endCxn id="212" idx="0"/>
          </p:cNvCxnSpPr>
          <p:nvPr/>
        </p:nvCxnSpPr>
        <p:spPr>
          <a:xfrm rot="-5400000" flipH="1">
            <a:off x="4961100" y="2732400"/>
            <a:ext cx="800100" cy="1578300"/>
          </a:xfrm>
          <a:prstGeom prst="curvedConnector3">
            <a:avLst>
              <a:gd name="adj1" fmla="val 50005"/>
            </a:avLst>
          </a:prstGeom>
          <a:noFill/>
          <a:ln w="28575" cap="flat" cmpd="sng">
            <a:solidFill>
              <a:schemeClr val="dk2"/>
            </a:solidFill>
            <a:prstDash val="solid"/>
            <a:round/>
            <a:headEnd type="none" w="med" len="med"/>
            <a:tailEnd type="stealth" w="med" len="med"/>
          </a:ln>
        </p:spPr>
      </p:cxnSp>
      <p:pic>
        <p:nvPicPr>
          <p:cNvPr id="214" name="Google Shape;214;p25"/>
          <p:cNvPicPr preferRelativeResize="0"/>
          <p:nvPr/>
        </p:nvPicPr>
        <p:blipFill rotWithShape="1">
          <a:blip r:embed="rId6">
            <a:alphaModFix/>
          </a:blip>
          <a:srcRect r="24104"/>
          <a:stretch/>
        </p:blipFill>
        <p:spPr>
          <a:xfrm>
            <a:off x="157075" y="3121500"/>
            <a:ext cx="2395074" cy="1717200"/>
          </a:xfrm>
          <a:prstGeom prst="rect">
            <a:avLst/>
          </a:prstGeom>
          <a:noFill/>
          <a:ln>
            <a:noFill/>
          </a:ln>
        </p:spPr>
      </p:pic>
      <p:sp>
        <p:nvSpPr>
          <p:cNvPr id="215" name="Google Shape;215;p25"/>
          <p:cNvSpPr/>
          <p:nvPr/>
        </p:nvSpPr>
        <p:spPr>
          <a:xfrm>
            <a:off x="1995500" y="3580050"/>
            <a:ext cx="975300" cy="800100"/>
          </a:xfrm>
          <a:prstGeom prst="foldedCorner">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Enfoque multinivel</a:t>
            </a:r>
            <a:endParaRPr>
              <a:solidFill>
                <a:schemeClr val="lt1"/>
              </a:solidFill>
            </a:endParaRPr>
          </a:p>
        </p:txBody>
      </p:sp>
      <p:cxnSp>
        <p:nvCxnSpPr>
          <p:cNvPr id="216" name="Google Shape;216;p25"/>
          <p:cNvCxnSpPr>
            <a:stCxn id="204" idx="1"/>
            <a:endCxn id="215" idx="0"/>
          </p:cNvCxnSpPr>
          <p:nvPr/>
        </p:nvCxnSpPr>
        <p:spPr>
          <a:xfrm flipH="1">
            <a:off x="2483250" y="2571750"/>
            <a:ext cx="1231500" cy="1008300"/>
          </a:xfrm>
          <a:prstGeom prst="curvedConnector2">
            <a:avLst/>
          </a:prstGeom>
          <a:noFill/>
          <a:ln w="28575" cap="flat" cmpd="sng">
            <a:solidFill>
              <a:schemeClr val="dk2"/>
            </a:solidFill>
            <a:prstDash val="solid"/>
            <a:round/>
            <a:headEnd type="none" w="med" len="med"/>
            <a:tailEnd type="stealth" w="med" len="med"/>
          </a:ln>
        </p:spPr>
      </p:cxnSp>
    </p:spTree>
  </p:cSld>
  <p:clrMapOvr>
    <a:masterClrMapping/>
  </p:clrMapOvr>
  <p:transition advTm="20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6"/>
          <p:cNvSpPr txBox="1">
            <a:spLocks noGrp="1"/>
          </p:cNvSpPr>
          <p:nvPr>
            <p:ph type="title"/>
          </p:nvPr>
        </p:nvSpPr>
        <p:spPr>
          <a:xfrm>
            <a:off x="0" y="0"/>
            <a:ext cx="8520600" cy="138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3300"/>
              <a:t>Maneras de aplicar los principios agiles en tests automaticos</a:t>
            </a:r>
            <a:endParaRPr sz="3300"/>
          </a:p>
        </p:txBody>
      </p:sp>
      <p:pic>
        <p:nvPicPr>
          <p:cNvPr id="222" name="Google Shape;222;p26"/>
          <p:cNvPicPr preferRelativeResize="0"/>
          <p:nvPr/>
        </p:nvPicPr>
        <p:blipFill rotWithShape="1">
          <a:blip r:embed="rId3">
            <a:alphaModFix/>
          </a:blip>
          <a:srcRect b="7347"/>
          <a:stretch/>
        </p:blipFill>
        <p:spPr>
          <a:xfrm>
            <a:off x="65125" y="1428725"/>
            <a:ext cx="3337225" cy="1568375"/>
          </a:xfrm>
          <a:prstGeom prst="rect">
            <a:avLst/>
          </a:prstGeom>
          <a:noFill/>
          <a:ln>
            <a:noFill/>
          </a:ln>
        </p:spPr>
      </p:pic>
      <p:sp>
        <p:nvSpPr>
          <p:cNvPr id="223" name="Google Shape;223;p26"/>
          <p:cNvSpPr/>
          <p:nvPr/>
        </p:nvSpPr>
        <p:spPr>
          <a:xfrm>
            <a:off x="562775" y="2840075"/>
            <a:ext cx="1845375" cy="7591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Mantenerlo simple</a:t>
            </a:r>
            <a:endParaRPr/>
          </a:p>
        </p:txBody>
      </p:sp>
      <p:pic>
        <p:nvPicPr>
          <p:cNvPr id="224" name="Google Shape;224;p26"/>
          <p:cNvPicPr preferRelativeResize="0"/>
          <p:nvPr/>
        </p:nvPicPr>
        <p:blipFill>
          <a:blip r:embed="rId4">
            <a:alphaModFix/>
          </a:blip>
          <a:stretch>
            <a:fillRect/>
          </a:stretch>
        </p:blipFill>
        <p:spPr>
          <a:xfrm>
            <a:off x="6452450" y="1428725"/>
            <a:ext cx="2408448" cy="2408448"/>
          </a:xfrm>
          <a:prstGeom prst="rect">
            <a:avLst/>
          </a:prstGeom>
          <a:noFill/>
          <a:ln>
            <a:noFill/>
          </a:ln>
        </p:spPr>
      </p:pic>
      <p:sp>
        <p:nvSpPr>
          <p:cNvPr id="225" name="Google Shape;225;p26"/>
          <p:cNvSpPr/>
          <p:nvPr/>
        </p:nvSpPr>
        <p:spPr>
          <a:xfrm>
            <a:off x="6733988" y="898375"/>
            <a:ext cx="1845375" cy="7591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Enfoque de todo el equipo</a:t>
            </a:r>
            <a:endParaRPr/>
          </a:p>
        </p:txBody>
      </p:sp>
      <p:pic>
        <p:nvPicPr>
          <p:cNvPr id="226" name="Google Shape;226;p26"/>
          <p:cNvPicPr preferRelativeResize="0"/>
          <p:nvPr/>
        </p:nvPicPr>
        <p:blipFill>
          <a:blip r:embed="rId5">
            <a:alphaModFix/>
          </a:blip>
          <a:stretch>
            <a:fillRect/>
          </a:stretch>
        </p:blipFill>
        <p:spPr>
          <a:xfrm>
            <a:off x="3974900" y="2840075"/>
            <a:ext cx="1905000" cy="1905000"/>
          </a:xfrm>
          <a:prstGeom prst="rect">
            <a:avLst/>
          </a:prstGeom>
          <a:noFill/>
          <a:ln>
            <a:noFill/>
          </a:ln>
        </p:spPr>
      </p:pic>
      <p:sp>
        <p:nvSpPr>
          <p:cNvPr id="227" name="Google Shape;227;p26"/>
          <p:cNvSpPr/>
          <p:nvPr/>
        </p:nvSpPr>
        <p:spPr>
          <a:xfrm>
            <a:off x="4004700" y="2192200"/>
            <a:ext cx="1845375" cy="7591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Aprender haciendo</a:t>
            </a:r>
            <a:endParaRPr/>
          </a:p>
        </p:txBody>
      </p:sp>
    </p:spTree>
  </p:cSld>
  <p:clrMapOvr>
    <a:masterClrMapping/>
  </p:clrMapOvr>
  <p:transition advTm="20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rotWithShape="1">
          <a:blip r:embed="rId3">
            <a:alphaModFix/>
          </a:blip>
          <a:srcRect l="44326"/>
          <a:stretch/>
        </p:blipFill>
        <p:spPr>
          <a:xfrm>
            <a:off x="186874" y="675900"/>
            <a:ext cx="1845374" cy="2486025"/>
          </a:xfrm>
          <a:prstGeom prst="rect">
            <a:avLst/>
          </a:prstGeom>
          <a:noFill/>
          <a:ln>
            <a:noFill/>
          </a:ln>
        </p:spPr>
      </p:pic>
      <p:sp>
        <p:nvSpPr>
          <p:cNvPr id="233" name="Google Shape;233;p27"/>
          <p:cNvSpPr/>
          <p:nvPr/>
        </p:nvSpPr>
        <p:spPr>
          <a:xfrm>
            <a:off x="171913" y="139325"/>
            <a:ext cx="1845375" cy="7591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Tomarse el tiempo de hacer lo correcto</a:t>
            </a:r>
            <a:endParaRPr/>
          </a:p>
        </p:txBody>
      </p:sp>
      <p:pic>
        <p:nvPicPr>
          <p:cNvPr id="234" name="Google Shape;234;p27"/>
          <p:cNvPicPr preferRelativeResize="0"/>
          <p:nvPr/>
        </p:nvPicPr>
        <p:blipFill>
          <a:blip r:embed="rId4">
            <a:alphaModFix/>
          </a:blip>
          <a:stretch>
            <a:fillRect/>
          </a:stretch>
        </p:blipFill>
        <p:spPr>
          <a:xfrm>
            <a:off x="6046550" y="886425"/>
            <a:ext cx="3097450" cy="2064975"/>
          </a:xfrm>
          <a:prstGeom prst="rect">
            <a:avLst/>
          </a:prstGeom>
          <a:noFill/>
          <a:ln>
            <a:noFill/>
          </a:ln>
        </p:spPr>
      </p:pic>
      <p:sp>
        <p:nvSpPr>
          <p:cNvPr id="235" name="Google Shape;235;p27"/>
          <p:cNvSpPr/>
          <p:nvPr/>
        </p:nvSpPr>
        <p:spPr>
          <a:xfrm>
            <a:off x="6746463" y="296375"/>
            <a:ext cx="1845375" cy="7591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Aplicar prácticas ágiles de código</a:t>
            </a:r>
            <a:endParaRPr/>
          </a:p>
        </p:txBody>
      </p:sp>
      <p:pic>
        <p:nvPicPr>
          <p:cNvPr id="236" name="Google Shape;236;p27"/>
          <p:cNvPicPr preferRelativeResize="0"/>
          <p:nvPr/>
        </p:nvPicPr>
        <p:blipFill>
          <a:blip r:embed="rId5">
            <a:alphaModFix/>
          </a:blip>
          <a:stretch>
            <a:fillRect/>
          </a:stretch>
        </p:blipFill>
        <p:spPr>
          <a:xfrm>
            <a:off x="2878738" y="1743075"/>
            <a:ext cx="2762250" cy="1657350"/>
          </a:xfrm>
          <a:prstGeom prst="rect">
            <a:avLst/>
          </a:prstGeom>
          <a:noFill/>
          <a:ln>
            <a:noFill/>
          </a:ln>
        </p:spPr>
      </p:pic>
      <p:sp>
        <p:nvSpPr>
          <p:cNvPr id="237" name="Google Shape;237;p27"/>
          <p:cNvSpPr/>
          <p:nvPr/>
        </p:nvSpPr>
        <p:spPr>
          <a:xfrm>
            <a:off x="3337175" y="3400425"/>
            <a:ext cx="1845375" cy="759100"/>
          </a:xfrm>
          <a:prstGeom prst="flowChartPunchedTap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Feedback Iterativo</a:t>
            </a:r>
            <a:endParaRPr/>
          </a:p>
        </p:txBody>
      </p:sp>
    </p:spTree>
  </p:cSld>
  <p:clrMapOvr>
    <a:masterClrMapping/>
  </p:clrMapOvr>
  <p:transition advTm="20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8"/>
          <p:cNvPicPr preferRelativeResize="0"/>
          <p:nvPr/>
        </p:nvPicPr>
        <p:blipFill>
          <a:blip r:embed="rId3">
            <a:alphaModFix/>
          </a:blip>
          <a:stretch>
            <a:fillRect/>
          </a:stretch>
        </p:blipFill>
        <p:spPr>
          <a:xfrm>
            <a:off x="7234975" y="3081000"/>
            <a:ext cx="1827950" cy="1827950"/>
          </a:xfrm>
          <a:prstGeom prst="rect">
            <a:avLst/>
          </a:prstGeom>
          <a:noFill/>
          <a:ln>
            <a:noFill/>
          </a:ln>
        </p:spPr>
      </p:pic>
      <p:sp>
        <p:nvSpPr>
          <p:cNvPr id="243" name="Google Shape;243;p28"/>
          <p:cNvSpPr txBox="1">
            <a:spLocks noGrp="1"/>
          </p:cNvSpPr>
          <p:nvPr>
            <p:ph type="title"/>
          </p:nvPr>
        </p:nvSpPr>
        <p:spPr>
          <a:xfrm>
            <a:off x="1337575" y="84200"/>
            <a:ext cx="6975600" cy="644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sz="3800"/>
              <a:t>Suministro de Datos para los Tests</a:t>
            </a:r>
            <a:endParaRPr sz="3800"/>
          </a:p>
        </p:txBody>
      </p:sp>
      <p:sp>
        <p:nvSpPr>
          <p:cNvPr id="244" name="Google Shape;244;p28"/>
          <p:cNvSpPr txBox="1"/>
          <p:nvPr/>
        </p:nvSpPr>
        <p:spPr>
          <a:xfrm>
            <a:off x="107625" y="897600"/>
            <a:ext cx="4230900" cy="2370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Roboto"/>
              <a:buChar char="●"/>
            </a:pPr>
            <a:r>
              <a:rPr lang="es" sz="1600">
                <a:latin typeface="Roboto"/>
                <a:ea typeface="Roboto"/>
                <a:cs typeface="Roboto"/>
                <a:sym typeface="Roboto"/>
              </a:rPr>
              <a:t>¿Cuando es necesario?</a:t>
            </a:r>
            <a:endParaRPr sz="1600">
              <a:latin typeface="Roboto"/>
              <a:ea typeface="Roboto"/>
              <a:cs typeface="Roboto"/>
              <a:sym typeface="Roboto"/>
            </a:endParaRPr>
          </a:p>
          <a:p>
            <a:pPr marL="457200" lvl="0" indent="0" algn="l" rtl="0">
              <a:spcBef>
                <a:spcPts val="0"/>
              </a:spcBef>
              <a:spcAft>
                <a:spcPts val="0"/>
              </a:spcAft>
              <a:buNone/>
            </a:pPr>
            <a:endParaRPr sz="1600">
              <a:latin typeface="Roboto"/>
              <a:ea typeface="Roboto"/>
              <a:cs typeface="Roboto"/>
              <a:sym typeface="Roboto"/>
            </a:endParaRPr>
          </a:p>
          <a:p>
            <a:pPr marL="457200" lvl="0" indent="-330200" algn="l" rtl="0">
              <a:spcBef>
                <a:spcPts val="0"/>
              </a:spcBef>
              <a:spcAft>
                <a:spcPts val="0"/>
              </a:spcAft>
              <a:buSzPts val="1600"/>
              <a:buFont typeface="Roboto"/>
              <a:buChar char="●"/>
            </a:pPr>
            <a:r>
              <a:rPr lang="es" sz="1600">
                <a:latin typeface="Roboto"/>
                <a:ea typeface="Roboto"/>
                <a:cs typeface="Roboto"/>
                <a:sym typeface="Roboto"/>
              </a:rPr>
              <a:t>¿Que tipo de datos se requieren probar?</a:t>
            </a:r>
            <a:endParaRPr sz="1600">
              <a:latin typeface="Roboto"/>
              <a:ea typeface="Roboto"/>
              <a:cs typeface="Roboto"/>
              <a:sym typeface="Roboto"/>
            </a:endParaRPr>
          </a:p>
          <a:p>
            <a:pPr marL="457200" lvl="0" indent="0" algn="l" rtl="0">
              <a:spcBef>
                <a:spcPts val="0"/>
              </a:spcBef>
              <a:spcAft>
                <a:spcPts val="0"/>
              </a:spcAft>
              <a:buNone/>
            </a:pPr>
            <a:endParaRPr sz="1600">
              <a:latin typeface="Roboto"/>
              <a:ea typeface="Roboto"/>
              <a:cs typeface="Roboto"/>
              <a:sym typeface="Roboto"/>
            </a:endParaRPr>
          </a:p>
          <a:p>
            <a:pPr marL="457200" lvl="0" indent="-330200" algn="l" rtl="0">
              <a:spcBef>
                <a:spcPts val="0"/>
              </a:spcBef>
              <a:spcAft>
                <a:spcPts val="0"/>
              </a:spcAft>
              <a:buSzPts val="1600"/>
              <a:buFont typeface="Roboto"/>
              <a:buChar char="●"/>
            </a:pPr>
            <a:r>
              <a:rPr lang="es" sz="1600">
                <a:latin typeface="Roboto"/>
                <a:ea typeface="Roboto"/>
                <a:cs typeface="Roboto"/>
                <a:sym typeface="Roboto"/>
              </a:rPr>
              <a:t>¿Tenemos datos para generar pruebas con los mismos? </a:t>
            </a:r>
            <a:endParaRPr sz="1600">
              <a:latin typeface="Roboto"/>
              <a:ea typeface="Roboto"/>
              <a:cs typeface="Roboto"/>
              <a:sym typeface="Roboto"/>
            </a:endParaRPr>
          </a:p>
          <a:p>
            <a:pPr marL="457200" lvl="0" indent="0" algn="l" rtl="0">
              <a:spcBef>
                <a:spcPts val="0"/>
              </a:spcBef>
              <a:spcAft>
                <a:spcPts val="0"/>
              </a:spcAft>
              <a:buNone/>
            </a:pPr>
            <a:endParaRPr sz="1600">
              <a:latin typeface="Roboto"/>
              <a:ea typeface="Roboto"/>
              <a:cs typeface="Roboto"/>
              <a:sym typeface="Roboto"/>
            </a:endParaRPr>
          </a:p>
          <a:p>
            <a:pPr marL="457200" lvl="0" indent="-330200" algn="l" rtl="0">
              <a:spcBef>
                <a:spcPts val="0"/>
              </a:spcBef>
              <a:spcAft>
                <a:spcPts val="0"/>
              </a:spcAft>
              <a:buSzPts val="1600"/>
              <a:buFont typeface="Roboto"/>
              <a:buChar char="●"/>
            </a:pPr>
            <a:r>
              <a:rPr lang="es" sz="1600">
                <a:latin typeface="Roboto"/>
                <a:ea typeface="Roboto"/>
                <a:cs typeface="Roboto"/>
                <a:sym typeface="Roboto"/>
              </a:rPr>
              <a:t>¿Hace falta generarlos?</a:t>
            </a:r>
            <a:endParaRPr sz="16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45" name="Google Shape;245;p28"/>
          <p:cNvSpPr/>
          <p:nvPr/>
        </p:nvSpPr>
        <p:spPr>
          <a:xfrm>
            <a:off x="6498725" y="2277850"/>
            <a:ext cx="2794500" cy="644400"/>
          </a:xfrm>
          <a:prstGeom prst="ellipse">
            <a:avLst/>
          </a:prstGeom>
          <a:solidFill>
            <a:srgbClr val="A64D79"/>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rPr>
              <a:t>Herramientas de Generación de Datos</a:t>
            </a:r>
            <a:endParaRPr b="1">
              <a:solidFill>
                <a:schemeClr val="lt1"/>
              </a:solidFill>
            </a:endParaRPr>
          </a:p>
        </p:txBody>
      </p:sp>
      <p:sp>
        <p:nvSpPr>
          <p:cNvPr id="246" name="Google Shape;246;p28"/>
          <p:cNvSpPr/>
          <p:nvPr/>
        </p:nvSpPr>
        <p:spPr>
          <a:xfrm>
            <a:off x="4572000" y="1503225"/>
            <a:ext cx="2794500" cy="644400"/>
          </a:xfrm>
          <a:prstGeom prst="ellipse">
            <a:avLst/>
          </a:prstGeom>
          <a:solidFill>
            <a:srgbClr val="741B47"/>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rPr>
              <a:t>Realizar el test con datos In-Memory</a:t>
            </a:r>
            <a:endParaRPr b="1">
              <a:solidFill>
                <a:schemeClr val="lt1"/>
              </a:solidFill>
            </a:endParaRPr>
          </a:p>
        </p:txBody>
      </p:sp>
      <p:sp>
        <p:nvSpPr>
          <p:cNvPr id="247" name="Google Shape;247;p28"/>
          <p:cNvSpPr/>
          <p:nvPr/>
        </p:nvSpPr>
        <p:spPr>
          <a:xfrm>
            <a:off x="6268425" y="728600"/>
            <a:ext cx="2794500" cy="644400"/>
          </a:xfrm>
          <a:prstGeom prst="ellipse">
            <a:avLst/>
          </a:prstGeom>
          <a:solidFill>
            <a:srgbClr val="C27BA0"/>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rPr>
              <a:t>Acceso Inevitable o Deseable a BD</a:t>
            </a:r>
            <a:endParaRPr b="1">
              <a:solidFill>
                <a:schemeClr val="lt1"/>
              </a:solidFill>
            </a:endParaRPr>
          </a:p>
        </p:txBody>
      </p:sp>
      <p:sp>
        <p:nvSpPr>
          <p:cNvPr id="248" name="Google Shape;248;p28"/>
          <p:cNvSpPr/>
          <p:nvPr/>
        </p:nvSpPr>
        <p:spPr>
          <a:xfrm>
            <a:off x="4338525" y="3092475"/>
            <a:ext cx="2840400" cy="696300"/>
          </a:xfrm>
          <a:prstGeom prst="ellipse">
            <a:avLst/>
          </a:prstGeom>
          <a:solidFill>
            <a:srgbClr val="4C1130"/>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rPr>
              <a:t>Datos “Simulados a Producción”</a:t>
            </a:r>
            <a:endParaRPr b="1">
              <a:solidFill>
                <a:schemeClr val="lt1"/>
              </a:solidFill>
            </a:endParaRPr>
          </a:p>
        </p:txBody>
      </p:sp>
      <p:sp>
        <p:nvSpPr>
          <p:cNvPr id="249" name="Google Shape;249;p28"/>
          <p:cNvSpPr/>
          <p:nvPr/>
        </p:nvSpPr>
        <p:spPr>
          <a:xfrm>
            <a:off x="3521100" y="3959000"/>
            <a:ext cx="2840400" cy="696300"/>
          </a:xfrm>
          <a:prstGeom prst="ellipse">
            <a:avLst/>
          </a:prstGeom>
          <a:solidFill>
            <a:srgbClr val="A64D79"/>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rPr>
              <a:t>Prueba a Datos Canónicos</a:t>
            </a:r>
            <a:endParaRPr b="1">
              <a:solidFill>
                <a:schemeClr val="lt1"/>
              </a:solidFill>
            </a:endParaRPr>
          </a:p>
        </p:txBody>
      </p:sp>
      <p:sp>
        <p:nvSpPr>
          <p:cNvPr id="250" name="Google Shape;250;p28"/>
          <p:cNvSpPr/>
          <p:nvPr/>
        </p:nvSpPr>
        <p:spPr>
          <a:xfrm>
            <a:off x="446275" y="3513600"/>
            <a:ext cx="2840400" cy="696300"/>
          </a:xfrm>
          <a:prstGeom prst="ellipse">
            <a:avLst/>
          </a:prstGeom>
          <a:solidFill>
            <a:srgbClr val="741B47"/>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rPr>
              <a:t>Montaje y Desmontaje de Datos en cada prueba</a:t>
            </a:r>
            <a:endParaRPr b="1">
              <a:solidFill>
                <a:schemeClr val="lt1"/>
              </a:solidFill>
            </a:endParaRPr>
          </a:p>
        </p:txBody>
      </p:sp>
      <p:cxnSp>
        <p:nvCxnSpPr>
          <p:cNvPr id="251" name="Google Shape;251;p28"/>
          <p:cNvCxnSpPr>
            <a:endCxn id="246" idx="0"/>
          </p:cNvCxnSpPr>
          <p:nvPr/>
        </p:nvCxnSpPr>
        <p:spPr>
          <a:xfrm>
            <a:off x="3160650" y="1108125"/>
            <a:ext cx="2808600" cy="395100"/>
          </a:xfrm>
          <a:prstGeom prst="straightConnector1">
            <a:avLst/>
          </a:prstGeom>
          <a:noFill/>
          <a:ln w="9525" cap="flat" cmpd="sng">
            <a:solidFill>
              <a:schemeClr val="dk2"/>
            </a:solidFill>
            <a:prstDash val="solid"/>
            <a:round/>
            <a:headEnd type="none" w="med" len="med"/>
            <a:tailEnd type="triangle" w="med" len="med"/>
          </a:ln>
        </p:spPr>
      </p:cxnSp>
      <p:cxnSp>
        <p:nvCxnSpPr>
          <p:cNvPr id="252" name="Google Shape;252;p28"/>
          <p:cNvCxnSpPr>
            <a:endCxn id="247" idx="2"/>
          </p:cNvCxnSpPr>
          <p:nvPr/>
        </p:nvCxnSpPr>
        <p:spPr>
          <a:xfrm rot="10800000" flipH="1">
            <a:off x="3010725" y="1050800"/>
            <a:ext cx="3257700" cy="57300"/>
          </a:xfrm>
          <a:prstGeom prst="straightConnector1">
            <a:avLst/>
          </a:prstGeom>
          <a:noFill/>
          <a:ln w="9525" cap="flat" cmpd="sng">
            <a:solidFill>
              <a:schemeClr val="dk2"/>
            </a:solidFill>
            <a:prstDash val="solid"/>
            <a:round/>
            <a:headEnd type="none" w="med" len="med"/>
            <a:tailEnd type="triangle" w="med" len="med"/>
          </a:ln>
        </p:spPr>
      </p:cxnSp>
      <p:cxnSp>
        <p:nvCxnSpPr>
          <p:cNvPr id="253" name="Google Shape;253;p28"/>
          <p:cNvCxnSpPr>
            <a:endCxn id="245" idx="2"/>
          </p:cNvCxnSpPr>
          <p:nvPr/>
        </p:nvCxnSpPr>
        <p:spPr>
          <a:xfrm>
            <a:off x="3616925" y="1714450"/>
            <a:ext cx="2881800" cy="885600"/>
          </a:xfrm>
          <a:prstGeom prst="straightConnector1">
            <a:avLst/>
          </a:prstGeom>
          <a:noFill/>
          <a:ln w="9525" cap="flat" cmpd="sng">
            <a:solidFill>
              <a:schemeClr val="dk2"/>
            </a:solidFill>
            <a:prstDash val="solid"/>
            <a:round/>
            <a:headEnd type="none" w="med" len="med"/>
            <a:tailEnd type="triangle" w="med" len="med"/>
          </a:ln>
        </p:spPr>
      </p:cxnSp>
      <p:cxnSp>
        <p:nvCxnSpPr>
          <p:cNvPr id="254" name="Google Shape;254;p28"/>
          <p:cNvCxnSpPr>
            <a:endCxn id="248" idx="0"/>
          </p:cNvCxnSpPr>
          <p:nvPr/>
        </p:nvCxnSpPr>
        <p:spPr>
          <a:xfrm>
            <a:off x="3031725" y="2320875"/>
            <a:ext cx="2727000" cy="771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8"/>
          <p:cNvCxnSpPr/>
          <p:nvPr/>
        </p:nvCxnSpPr>
        <p:spPr>
          <a:xfrm>
            <a:off x="3010825" y="2341700"/>
            <a:ext cx="1637700" cy="1617300"/>
          </a:xfrm>
          <a:prstGeom prst="straightConnector1">
            <a:avLst/>
          </a:prstGeom>
          <a:noFill/>
          <a:ln w="9525" cap="flat" cmpd="sng">
            <a:solidFill>
              <a:schemeClr val="dk2"/>
            </a:solidFill>
            <a:prstDash val="solid"/>
            <a:round/>
            <a:headEnd type="none" w="med" len="med"/>
            <a:tailEnd type="triangle" w="med" len="med"/>
          </a:ln>
        </p:spPr>
      </p:cxnSp>
      <p:cxnSp>
        <p:nvCxnSpPr>
          <p:cNvPr id="256" name="Google Shape;256;p28"/>
          <p:cNvCxnSpPr>
            <a:endCxn id="250" idx="0"/>
          </p:cNvCxnSpPr>
          <p:nvPr/>
        </p:nvCxnSpPr>
        <p:spPr>
          <a:xfrm>
            <a:off x="1819075" y="3073500"/>
            <a:ext cx="47400" cy="440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ransition advTm="21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357750" y="0"/>
            <a:ext cx="87393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3400"/>
              <a:t>Evaluando Herramientas de Automatización</a:t>
            </a:r>
            <a:endParaRPr sz="3400"/>
          </a:p>
        </p:txBody>
      </p:sp>
      <p:sp>
        <p:nvSpPr>
          <p:cNvPr id="262" name="Google Shape;262;p29"/>
          <p:cNvSpPr txBox="1"/>
          <p:nvPr/>
        </p:nvSpPr>
        <p:spPr>
          <a:xfrm>
            <a:off x="201725" y="892438"/>
            <a:ext cx="126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latin typeface="Roboto"/>
                <a:ea typeface="Roboto"/>
                <a:cs typeface="Roboto"/>
                <a:sym typeface="Roboto"/>
              </a:rPr>
              <a:t>Se debe:</a:t>
            </a:r>
            <a:endParaRPr sz="2000">
              <a:latin typeface="Roboto"/>
              <a:ea typeface="Roboto"/>
              <a:cs typeface="Roboto"/>
              <a:sym typeface="Roboto"/>
            </a:endParaRPr>
          </a:p>
        </p:txBody>
      </p:sp>
      <p:sp>
        <p:nvSpPr>
          <p:cNvPr id="263" name="Google Shape;263;p29"/>
          <p:cNvSpPr/>
          <p:nvPr/>
        </p:nvSpPr>
        <p:spPr>
          <a:xfrm>
            <a:off x="123900" y="1641375"/>
            <a:ext cx="2614200" cy="2780400"/>
          </a:xfrm>
          <a:prstGeom prst="rtTriangle">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500" b="1">
                <a:solidFill>
                  <a:schemeClr val="lt1"/>
                </a:solidFill>
              </a:rPr>
              <a:t>Identificar correctamente los requisitos </a:t>
            </a:r>
            <a:endParaRPr sz="1500" b="1">
              <a:solidFill>
                <a:schemeClr val="lt1"/>
              </a:solidFill>
            </a:endParaRPr>
          </a:p>
        </p:txBody>
      </p:sp>
      <p:sp>
        <p:nvSpPr>
          <p:cNvPr id="264" name="Google Shape;264;p29"/>
          <p:cNvSpPr/>
          <p:nvPr/>
        </p:nvSpPr>
        <p:spPr>
          <a:xfrm flipH="1">
            <a:off x="2889500" y="1641250"/>
            <a:ext cx="2650200" cy="2780400"/>
          </a:xfrm>
          <a:prstGeom prst="rtTriangle">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s" sz="1200" b="1">
                <a:solidFill>
                  <a:schemeClr val="lt1"/>
                </a:solidFill>
              </a:rPr>
              <a:t>Generar una herramienta a la vez, antes de pasar a la siguiente</a:t>
            </a:r>
            <a:endParaRPr sz="1200" b="1">
              <a:solidFill>
                <a:schemeClr val="lt1"/>
              </a:solidFill>
            </a:endParaRPr>
          </a:p>
        </p:txBody>
      </p:sp>
      <p:sp>
        <p:nvSpPr>
          <p:cNvPr id="265" name="Google Shape;265;p29"/>
          <p:cNvSpPr/>
          <p:nvPr/>
        </p:nvSpPr>
        <p:spPr>
          <a:xfrm>
            <a:off x="357750" y="1669663"/>
            <a:ext cx="4966625" cy="2136625"/>
          </a:xfrm>
          <a:prstGeom prst="flowChartMerge">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500" b="1">
                <a:solidFill>
                  <a:schemeClr val="lt1"/>
                </a:solidFill>
              </a:rPr>
              <a:t>Elegir herramientas que se ajusten a los requisitos</a:t>
            </a:r>
            <a:endParaRPr sz="1500" b="1">
              <a:solidFill>
                <a:schemeClr val="lt1"/>
              </a:solidFill>
            </a:endParaRPr>
          </a:p>
        </p:txBody>
      </p:sp>
      <p:sp>
        <p:nvSpPr>
          <p:cNvPr id="266" name="Google Shape;266;p29"/>
          <p:cNvSpPr txBox="1"/>
          <p:nvPr/>
        </p:nvSpPr>
        <p:spPr>
          <a:xfrm>
            <a:off x="5780250" y="572425"/>
            <a:ext cx="3148500" cy="400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a:latin typeface="Roboto"/>
              <a:ea typeface="Roboto"/>
              <a:cs typeface="Roboto"/>
              <a:sym typeface="Roboto"/>
            </a:endParaRPr>
          </a:p>
        </p:txBody>
      </p:sp>
      <p:pic>
        <p:nvPicPr>
          <p:cNvPr id="267" name="Google Shape;267;p29"/>
          <p:cNvPicPr preferRelativeResize="0"/>
          <p:nvPr/>
        </p:nvPicPr>
        <p:blipFill>
          <a:blip r:embed="rId3">
            <a:alphaModFix/>
          </a:blip>
          <a:stretch>
            <a:fillRect/>
          </a:stretch>
        </p:blipFill>
        <p:spPr>
          <a:xfrm>
            <a:off x="6120100" y="1264650"/>
            <a:ext cx="2614200" cy="2614200"/>
          </a:xfrm>
          <a:prstGeom prst="rect">
            <a:avLst/>
          </a:prstGeom>
          <a:noFill/>
          <a:ln>
            <a:noFill/>
          </a:ln>
        </p:spPr>
      </p:pic>
    </p:spTree>
  </p:cSld>
  <p:clrMapOvr>
    <a:masterClrMapping/>
  </p:clrMapOvr>
  <p:transition advTm="20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title"/>
          </p:nvPr>
        </p:nvSpPr>
        <p:spPr>
          <a:xfrm>
            <a:off x="1310700" y="119925"/>
            <a:ext cx="6522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3400"/>
              <a:t>Implementando Automatización</a:t>
            </a:r>
            <a:endParaRPr sz="3400"/>
          </a:p>
        </p:txBody>
      </p:sp>
      <p:sp>
        <p:nvSpPr>
          <p:cNvPr id="273" name="Google Shape;273;p30"/>
          <p:cNvSpPr/>
          <p:nvPr/>
        </p:nvSpPr>
        <p:spPr>
          <a:xfrm>
            <a:off x="304225" y="1167375"/>
            <a:ext cx="2476200" cy="1004700"/>
          </a:xfrm>
          <a:prstGeom prst="rightArrow">
            <a:avLst>
              <a:gd name="adj1" fmla="val 50000"/>
              <a:gd name="adj2"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Herramientas de apoyo para implementarlo</a:t>
            </a:r>
            <a:endParaRPr b="1">
              <a:solidFill>
                <a:schemeClr val="lt1"/>
              </a:solidFill>
            </a:endParaRPr>
          </a:p>
        </p:txBody>
      </p:sp>
      <p:sp>
        <p:nvSpPr>
          <p:cNvPr id="274" name="Google Shape;274;p30"/>
          <p:cNvSpPr/>
          <p:nvPr/>
        </p:nvSpPr>
        <p:spPr>
          <a:xfrm>
            <a:off x="304225" y="2292350"/>
            <a:ext cx="2476200" cy="1004700"/>
          </a:xfrm>
          <a:prstGeom prst="rightArrow">
            <a:avLst>
              <a:gd name="adj1" fmla="val 50000"/>
              <a:gd name="adj2" fmla="val 50000"/>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Formación del Equipo y tiempo necesario</a:t>
            </a:r>
            <a:endParaRPr b="1">
              <a:solidFill>
                <a:schemeClr val="lt1"/>
              </a:solidFill>
            </a:endParaRPr>
          </a:p>
        </p:txBody>
      </p:sp>
      <p:sp>
        <p:nvSpPr>
          <p:cNvPr id="275" name="Google Shape;275;p30"/>
          <p:cNvSpPr/>
          <p:nvPr/>
        </p:nvSpPr>
        <p:spPr>
          <a:xfrm>
            <a:off x="304225" y="3361175"/>
            <a:ext cx="2476200" cy="1004700"/>
          </a:xfrm>
          <a:prstGeom prst="rightArrow">
            <a:avLst>
              <a:gd name="adj1" fmla="val 50000"/>
              <a:gd name="adj2" fmla="val 50000"/>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Velocidad de evolución de la herramienta</a:t>
            </a:r>
            <a:endParaRPr b="1">
              <a:solidFill>
                <a:schemeClr val="lt1"/>
              </a:solidFill>
            </a:endParaRPr>
          </a:p>
        </p:txBody>
      </p:sp>
      <p:sp>
        <p:nvSpPr>
          <p:cNvPr id="276" name="Google Shape;276;p30"/>
          <p:cNvSpPr/>
          <p:nvPr/>
        </p:nvSpPr>
        <p:spPr>
          <a:xfrm>
            <a:off x="3084675" y="1393775"/>
            <a:ext cx="2829900" cy="2172000"/>
          </a:xfrm>
          <a:prstGeom prst="cloudCallout">
            <a:avLst>
              <a:gd name="adj1" fmla="val -20833"/>
              <a:gd name="adj2" fmla="val 6250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600"/>
              <a:t>Variables para la implementación de Automatizaciones</a:t>
            </a:r>
            <a:endParaRPr sz="1600"/>
          </a:p>
        </p:txBody>
      </p:sp>
      <p:sp>
        <p:nvSpPr>
          <p:cNvPr id="277" name="Google Shape;277;p30"/>
          <p:cNvSpPr/>
          <p:nvPr/>
        </p:nvSpPr>
        <p:spPr>
          <a:xfrm>
            <a:off x="6218825" y="1167375"/>
            <a:ext cx="2476200" cy="1004700"/>
          </a:xfrm>
          <a:prstGeom prst="rightArrow">
            <a:avLst>
              <a:gd name="adj1" fmla="val 50000"/>
              <a:gd name="adj2" fmla="val 50000"/>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Necesidades a corto plazo</a:t>
            </a:r>
            <a:endParaRPr b="1">
              <a:solidFill>
                <a:schemeClr val="lt1"/>
              </a:solidFill>
            </a:endParaRPr>
          </a:p>
        </p:txBody>
      </p:sp>
      <p:sp>
        <p:nvSpPr>
          <p:cNvPr id="278" name="Google Shape;278;p30"/>
          <p:cNvSpPr/>
          <p:nvPr/>
        </p:nvSpPr>
        <p:spPr>
          <a:xfrm>
            <a:off x="6218825" y="2292350"/>
            <a:ext cx="2476200" cy="1004700"/>
          </a:xfrm>
          <a:prstGeom prst="rightArrow">
            <a:avLst>
              <a:gd name="adj1" fmla="val 50000"/>
              <a:gd name="adj2" fmla="val 50000"/>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Nada es permanente, todo puede cambiar</a:t>
            </a:r>
            <a:endParaRPr b="1">
              <a:solidFill>
                <a:schemeClr val="lt1"/>
              </a:solidFill>
            </a:endParaRPr>
          </a:p>
        </p:txBody>
      </p:sp>
      <p:sp>
        <p:nvSpPr>
          <p:cNvPr id="279" name="Google Shape;279;p30"/>
          <p:cNvSpPr/>
          <p:nvPr/>
        </p:nvSpPr>
        <p:spPr>
          <a:xfrm>
            <a:off x="6218825" y="3361175"/>
            <a:ext cx="2476200" cy="1004700"/>
          </a:xfrm>
          <a:prstGeom prst="rightArrow">
            <a:avLst>
              <a:gd name="adj1" fmla="val 50000"/>
              <a:gd name="adj2"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b="1">
                <a:solidFill>
                  <a:schemeClr val="lt1"/>
                </a:solidFill>
              </a:rPr>
              <a:t>Puede requerir un rediseño o repensarse</a:t>
            </a:r>
            <a:endParaRPr b="1">
              <a:solidFill>
                <a:schemeClr val="lt1"/>
              </a:solidFill>
            </a:endParaRPr>
          </a:p>
        </p:txBody>
      </p:sp>
    </p:spTree>
  </p:cSld>
  <p:clrMapOvr>
    <a:masterClrMapping/>
  </p:clrMapOvr>
  <p:transition advTm="20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1"/>
          <p:cNvPicPr preferRelativeResize="0"/>
          <p:nvPr/>
        </p:nvPicPr>
        <p:blipFill>
          <a:blip r:embed="rId3">
            <a:alphaModFix/>
          </a:blip>
          <a:stretch>
            <a:fillRect/>
          </a:stretch>
        </p:blipFill>
        <p:spPr>
          <a:xfrm>
            <a:off x="2815450" y="1100100"/>
            <a:ext cx="3513101" cy="3513075"/>
          </a:xfrm>
          <a:prstGeom prst="rect">
            <a:avLst/>
          </a:prstGeom>
          <a:noFill/>
          <a:ln>
            <a:noFill/>
          </a:ln>
        </p:spPr>
      </p:pic>
      <p:sp>
        <p:nvSpPr>
          <p:cNvPr id="285" name="Google Shape;285;p31"/>
          <p:cNvSpPr txBox="1">
            <a:spLocks noGrp="1"/>
          </p:cNvSpPr>
          <p:nvPr>
            <p:ph type="title"/>
          </p:nvPr>
        </p:nvSpPr>
        <p:spPr>
          <a:xfrm>
            <a:off x="812700" y="148975"/>
            <a:ext cx="7518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3400"/>
              <a:t>Gestionando Test de Automatización</a:t>
            </a:r>
            <a:endParaRPr sz="3400"/>
          </a:p>
        </p:txBody>
      </p:sp>
      <p:sp>
        <p:nvSpPr>
          <p:cNvPr id="286" name="Google Shape;286;p31"/>
          <p:cNvSpPr txBox="1"/>
          <p:nvPr/>
        </p:nvSpPr>
        <p:spPr>
          <a:xfrm>
            <a:off x="1929650" y="816663"/>
            <a:ext cx="52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oboto"/>
                <a:ea typeface="Roboto"/>
                <a:cs typeface="Roboto"/>
                <a:sym typeface="Roboto"/>
              </a:rPr>
              <a:t>Debe permitirle al equipo responder las siguientes preguntas:</a:t>
            </a:r>
            <a:endParaRPr>
              <a:latin typeface="Roboto"/>
              <a:ea typeface="Roboto"/>
              <a:cs typeface="Roboto"/>
              <a:sym typeface="Roboto"/>
            </a:endParaRPr>
          </a:p>
        </p:txBody>
      </p:sp>
      <p:sp>
        <p:nvSpPr>
          <p:cNvPr id="287" name="Google Shape;287;p31"/>
          <p:cNvSpPr/>
          <p:nvPr/>
        </p:nvSpPr>
        <p:spPr>
          <a:xfrm>
            <a:off x="325450" y="1326275"/>
            <a:ext cx="3742800" cy="8952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Roboto"/>
              <a:buChar char="➢"/>
            </a:pPr>
            <a:r>
              <a:rPr lang="es">
                <a:solidFill>
                  <a:schemeClr val="lt1"/>
                </a:solidFill>
                <a:latin typeface="Roboto"/>
                <a:ea typeface="Roboto"/>
                <a:cs typeface="Roboto"/>
                <a:sym typeface="Roboto"/>
              </a:rPr>
              <a:t>¿Qué casos de prueba se han automatizado y cuales necesitan automatizarse?</a:t>
            </a:r>
            <a:endParaRPr>
              <a:solidFill>
                <a:schemeClr val="lt1"/>
              </a:solidFill>
            </a:endParaRPr>
          </a:p>
        </p:txBody>
      </p:sp>
      <p:sp>
        <p:nvSpPr>
          <p:cNvPr id="288" name="Google Shape;288;p31"/>
          <p:cNvSpPr/>
          <p:nvPr/>
        </p:nvSpPr>
        <p:spPr>
          <a:xfrm>
            <a:off x="4804125" y="1791175"/>
            <a:ext cx="3742800" cy="895200"/>
          </a:xfrm>
          <a:prstGeom prst="roundRect">
            <a:avLst>
              <a:gd name="adj" fmla="val 16667"/>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Roboto"/>
              <a:buChar char="➢"/>
            </a:pPr>
            <a:r>
              <a:rPr lang="es">
                <a:solidFill>
                  <a:schemeClr val="lt1"/>
                </a:solidFill>
                <a:latin typeface="Roboto"/>
                <a:ea typeface="Roboto"/>
                <a:cs typeface="Roboto"/>
                <a:sym typeface="Roboto"/>
              </a:rPr>
              <a:t>¿Qué pruebas se están ejecutando actualmente?</a:t>
            </a:r>
            <a:endParaRPr>
              <a:solidFill>
                <a:schemeClr val="lt1"/>
              </a:solidFill>
            </a:endParaRPr>
          </a:p>
        </p:txBody>
      </p:sp>
      <p:sp>
        <p:nvSpPr>
          <p:cNvPr id="289" name="Google Shape;289;p31"/>
          <p:cNvSpPr/>
          <p:nvPr/>
        </p:nvSpPr>
        <p:spPr>
          <a:xfrm>
            <a:off x="325450" y="2409050"/>
            <a:ext cx="3742800" cy="895200"/>
          </a:xfrm>
          <a:prstGeom prst="roundRect">
            <a:avLst>
              <a:gd name="adj" fmla="val 16667"/>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Roboto"/>
              <a:buChar char="➢"/>
            </a:pPr>
            <a:r>
              <a:rPr lang="es">
                <a:solidFill>
                  <a:schemeClr val="lt1"/>
                </a:solidFill>
                <a:latin typeface="Roboto"/>
                <a:ea typeface="Roboto"/>
                <a:cs typeface="Roboto"/>
                <a:sym typeface="Roboto"/>
              </a:rPr>
              <a:t>¿Qué pruebas cubren qué áreas funcionales?</a:t>
            </a:r>
            <a:endParaRPr>
              <a:solidFill>
                <a:schemeClr val="lt1"/>
              </a:solidFill>
            </a:endParaRPr>
          </a:p>
        </p:txBody>
      </p:sp>
      <p:sp>
        <p:nvSpPr>
          <p:cNvPr id="290" name="Google Shape;290;p31"/>
          <p:cNvSpPr/>
          <p:nvPr/>
        </p:nvSpPr>
        <p:spPr>
          <a:xfrm>
            <a:off x="4804125" y="2955450"/>
            <a:ext cx="3742800" cy="895200"/>
          </a:xfrm>
          <a:prstGeom prst="roundRect">
            <a:avLst>
              <a:gd name="adj" fmla="val 16667"/>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Roboto"/>
              <a:buChar char="➢"/>
            </a:pPr>
            <a:r>
              <a:rPr lang="es">
                <a:solidFill>
                  <a:schemeClr val="lt1"/>
                </a:solidFill>
                <a:latin typeface="Roboto"/>
                <a:ea typeface="Roboto"/>
                <a:cs typeface="Roboto"/>
                <a:sym typeface="Roboto"/>
              </a:rPr>
              <a:t>¿Quién escribió este caso de prueba? ¿Cuándo? ¿Quién lo cambió por última vez?</a:t>
            </a:r>
            <a:endParaRPr>
              <a:solidFill>
                <a:schemeClr val="lt1"/>
              </a:solidFill>
              <a:latin typeface="Roboto"/>
              <a:ea typeface="Roboto"/>
              <a:cs typeface="Roboto"/>
              <a:sym typeface="Roboto"/>
            </a:endParaRPr>
          </a:p>
        </p:txBody>
      </p:sp>
      <p:sp>
        <p:nvSpPr>
          <p:cNvPr id="291" name="Google Shape;291;p31"/>
          <p:cNvSpPr/>
          <p:nvPr/>
        </p:nvSpPr>
        <p:spPr>
          <a:xfrm>
            <a:off x="325450" y="3541825"/>
            <a:ext cx="3742800" cy="895200"/>
          </a:xfrm>
          <a:prstGeom prst="roundRect">
            <a:avLst>
              <a:gd name="adj" fmla="val 16667"/>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Roboto"/>
              <a:buChar char="➢"/>
            </a:pPr>
            <a:r>
              <a:rPr lang="es">
                <a:solidFill>
                  <a:schemeClr val="lt1"/>
                </a:solidFill>
                <a:latin typeface="Roboto"/>
                <a:ea typeface="Roboto"/>
                <a:cs typeface="Roboto"/>
                <a:sym typeface="Roboto"/>
              </a:rPr>
              <a:t>¿Cuánto tiempo ha sido esta prueba parte del conjunto de regresión?</a:t>
            </a:r>
            <a:endParaRPr>
              <a:solidFill>
                <a:schemeClr val="lt1"/>
              </a:solidFill>
              <a:latin typeface="Roboto"/>
              <a:ea typeface="Roboto"/>
              <a:cs typeface="Roboto"/>
              <a:sym typeface="Roboto"/>
            </a:endParaRPr>
          </a:p>
        </p:txBody>
      </p:sp>
    </p:spTree>
  </p:cSld>
  <p:clrMapOvr>
    <a:masterClrMapping/>
  </p:clrMapOvr>
  <p:transition advTm="20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2136900" y="117900"/>
            <a:ext cx="4870200" cy="61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Razones para Automatizar</a:t>
            </a:r>
            <a:endParaRPr/>
          </a:p>
        </p:txBody>
      </p:sp>
      <p:sp>
        <p:nvSpPr>
          <p:cNvPr id="95" name="Google Shape;95;p14"/>
          <p:cNvSpPr txBox="1"/>
          <p:nvPr/>
        </p:nvSpPr>
        <p:spPr>
          <a:xfrm>
            <a:off x="2661650" y="733500"/>
            <a:ext cx="3682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s">
                <a:latin typeface="Roboto"/>
                <a:ea typeface="Roboto"/>
                <a:cs typeface="Roboto"/>
                <a:sym typeface="Roboto"/>
              </a:rPr>
              <a:t>Tiempo consumido</a:t>
            </a:r>
            <a:endParaRPr>
              <a:latin typeface="Roboto"/>
              <a:ea typeface="Roboto"/>
              <a:cs typeface="Roboto"/>
              <a:sym typeface="Roboto"/>
            </a:endParaRPr>
          </a:p>
        </p:txBody>
      </p:sp>
      <p:pic>
        <p:nvPicPr>
          <p:cNvPr id="96" name="Google Shape;96;p14"/>
          <p:cNvPicPr preferRelativeResize="0"/>
          <p:nvPr/>
        </p:nvPicPr>
        <p:blipFill>
          <a:blip r:embed="rId3">
            <a:alphaModFix/>
          </a:blip>
          <a:stretch>
            <a:fillRect/>
          </a:stretch>
        </p:blipFill>
        <p:spPr>
          <a:xfrm>
            <a:off x="350625" y="1228750"/>
            <a:ext cx="1952625" cy="923925"/>
          </a:xfrm>
          <a:prstGeom prst="rect">
            <a:avLst/>
          </a:prstGeom>
          <a:noFill/>
          <a:ln>
            <a:noFill/>
          </a:ln>
        </p:spPr>
      </p:pic>
      <p:sp>
        <p:nvSpPr>
          <p:cNvPr id="97" name="Google Shape;97;p14"/>
          <p:cNvSpPr txBox="1"/>
          <p:nvPr/>
        </p:nvSpPr>
        <p:spPr>
          <a:xfrm>
            <a:off x="2661650" y="1455975"/>
            <a:ext cx="4095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s">
                <a:latin typeface="Roboto"/>
                <a:ea typeface="Roboto"/>
                <a:cs typeface="Roboto"/>
                <a:sym typeface="Roboto"/>
              </a:rPr>
              <a:t>Pruebas  manuales➔propensos a errores</a:t>
            </a:r>
            <a:endParaRPr>
              <a:latin typeface="Roboto"/>
              <a:ea typeface="Roboto"/>
              <a:cs typeface="Roboto"/>
              <a:sym typeface="Roboto"/>
            </a:endParaRPr>
          </a:p>
        </p:txBody>
      </p:sp>
      <p:pic>
        <p:nvPicPr>
          <p:cNvPr id="98" name="Google Shape;98;p14"/>
          <p:cNvPicPr preferRelativeResize="0"/>
          <p:nvPr/>
        </p:nvPicPr>
        <p:blipFill>
          <a:blip r:embed="rId4">
            <a:alphaModFix/>
          </a:blip>
          <a:stretch>
            <a:fillRect/>
          </a:stretch>
        </p:blipFill>
        <p:spPr>
          <a:xfrm>
            <a:off x="1152775" y="2903425"/>
            <a:ext cx="2280800" cy="1267475"/>
          </a:xfrm>
          <a:prstGeom prst="rect">
            <a:avLst/>
          </a:prstGeom>
          <a:noFill/>
          <a:ln>
            <a:noFill/>
          </a:ln>
        </p:spPr>
      </p:pic>
      <p:sp>
        <p:nvSpPr>
          <p:cNvPr id="99" name="Google Shape;99;p14"/>
          <p:cNvSpPr txBox="1"/>
          <p:nvPr/>
        </p:nvSpPr>
        <p:spPr>
          <a:xfrm>
            <a:off x="4007099" y="2346638"/>
            <a:ext cx="3462479" cy="40007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s" dirty="0">
                <a:latin typeface="Roboto"/>
                <a:ea typeface="Roboto"/>
                <a:cs typeface="Roboto"/>
                <a:sym typeface="Roboto"/>
              </a:rPr>
              <a:t>Libera el trabajo de las personas</a:t>
            </a:r>
            <a:endParaRPr dirty="0"/>
          </a:p>
        </p:txBody>
      </p:sp>
      <p:sp>
        <p:nvSpPr>
          <p:cNvPr id="100" name="Google Shape;100;p14"/>
          <p:cNvSpPr txBox="1"/>
          <p:nvPr/>
        </p:nvSpPr>
        <p:spPr>
          <a:xfrm>
            <a:off x="3511325" y="3452700"/>
            <a:ext cx="47334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s">
                <a:latin typeface="Roboto"/>
                <a:ea typeface="Roboto"/>
                <a:cs typeface="Roboto"/>
                <a:sym typeface="Roboto"/>
              </a:rPr>
              <a:t>Pruebas de regresión ➔ una red de seguridad</a:t>
            </a:r>
            <a:endParaRPr/>
          </a:p>
        </p:txBody>
      </p:sp>
    </p:spTree>
  </p:cSld>
  <p:clrMapOvr>
    <a:masterClrMapping/>
  </p:clrMapOvr>
  <p:transition advTm="20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2"/>
          <p:cNvPicPr preferRelativeResize="0"/>
          <p:nvPr/>
        </p:nvPicPr>
        <p:blipFill>
          <a:blip r:embed="rId3">
            <a:alphaModFix/>
          </a:blip>
          <a:stretch>
            <a:fillRect/>
          </a:stretch>
        </p:blipFill>
        <p:spPr>
          <a:xfrm>
            <a:off x="-307124" y="1145413"/>
            <a:ext cx="4973775" cy="4099475"/>
          </a:xfrm>
          <a:prstGeom prst="rect">
            <a:avLst/>
          </a:prstGeom>
          <a:noFill/>
          <a:ln>
            <a:noFill/>
          </a:ln>
        </p:spPr>
      </p:pic>
      <p:sp>
        <p:nvSpPr>
          <p:cNvPr id="297" name="Google Shape;297;p32"/>
          <p:cNvSpPr txBox="1">
            <a:spLocks noGrp="1"/>
          </p:cNvSpPr>
          <p:nvPr>
            <p:ph type="title"/>
          </p:nvPr>
        </p:nvSpPr>
        <p:spPr>
          <a:xfrm>
            <a:off x="442075" y="207275"/>
            <a:ext cx="388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3400"/>
              <a:t>GO GET STARTED</a:t>
            </a:r>
            <a:endParaRPr sz="3400"/>
          </a:p>
        </p:txBody>
      </p:sp>
      <p:sp>
        <p:nvSpPr>
          <p:cNvPr id="298" name="Google Shape;298;p32"/>
          <p:cNvSpPr txBox="1">
            <a:spLocks noGrp="1"/>
          </p:cNvSpPr>
          <p:nvPr>
            <p:ph type="body" idx="1"/>
          </p:nvPr>
        </p:nvSpPr>
        <p:spPr>
          <a:xfrm>
            <a:off x="4928550" y="0"/>
            <a:ext cx="4215300" cy="4882500"/>
          </a:xfrm>
          <a:prstGeom prst="rect">
            <a:avLst/>
          </a:prstGeom>
          <a:solidFill>
            <a:srgbClr val="CFE2F3"/>
          </a:solidFill>
          <a:ln w="9525" cap="flat" cmpd="sng">
            <a:solidFill>
              <a:srgbClr val="6DB3C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endParaRPr sz="1829" b="1">
              <a:solidFill>
                <a:schemeClr val="dk1"/>
              </a:solidFill>
            </a:endParaRPr>
          </a:p>
          <a:p>
            <a:pPr marL="457200" lvl="0" indent="0" algn="l" rtl="0">
              <a:lnSpc>
                <a:spcPct val="95000"/>
              </a:lnSpc>
              <a:spcBef>
                <a:spcPts val="1200"/>
              </a:spcBef>
              <a:spcAft>
                <a:spcPts val="0"/>
              </a:spcAft>
              <a:buNone/>
            </a:pPr>
            <a:endParaRPr sz="1829" b="1">
              <a:solidFill>
                <a:schemeClr val="dk1"/>
              </a:solidFill>
            </a:endParaRPr>
          </a:p>
          <a:p>
            <a:pPr marL="0" lvl="0" indent="0" algn="l" rtl="0">
              <a:lnSpc>
                <a:spcPct val="95000"/>
              </a:lnSpc>
              <a:spcBef>
                <a:spcPts val="1200"/>
              </a:spcBef>
              <a:spcAft>
                <a:spcPts val="1200"/>
              </a:spcAft>
              <a:buSzPts val="935"/>
              <a:buNone/>
            </a:pPr>
            <a:endParaRPr sz="1530"/>
          </a:p>
        </p:txBody>
      </p:sp>
      <p:pic>
        <p:nvPicPr>
          <p:cNvPr id="299" name="Google Shape;299;p32"/>
          <p:cNvPicPr preferRelativeResize="0"/>
          <p:nvPr/>
        </p:nvPicPr>
        <p:blipFill>
          <a:blip r:embed="rId4">
            <a:alphaModFix/>
          </a:blip>
          <a:stretch>
            <a:fillRect/>
          </a:stretch>
        </p:blipFill>
        <p:spPr>
          <a:xfrm>
            <a:off x="7630800" y="4230375"/>
            <a:ext cx="1670375" cy="913125"/>
          </a:xfrm>
          <a:prstGeom prst="rect">
            <a:avLst/>
          </a:prstGeom>
          <a:noFill/>
          <a:ln>
            <a:noFill/>
          </a:ln>
        </p:spPr>
      </p:pic>
      <p:sp>
        <p:nvSpPr>
          <p:cNvPr id="300" name="Google Shape;300;p32"/>
          <p:cNvSpPr/>
          <p:nvPr/>
        </p:nvSpPr>
        <p:spPr>
          <a:xfrm>
            <a:off x="5478850" y="1145426"/>
            <a:ext cx="3114720" cy="2181600"/>
          </a:xfrm>
          <a:prstGeom prst="cloud">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95000"/>
              </a:lnSpc>
              <a:spcBef>
                <a:spcPts val="0"/>
              </a:spcBef>
              <a:spcAft>
                <a:spcPts val="1200"/>
              </a:spcAft>
              <a:buNone/>
            </a:pPr>
            <a:r>
              <a:rPr lang="es" sz="1829" b="1">
                <a:solidFill>
                  <a:schemeClr val="dk1"/>
                </a:solidFill>
                <a:latin typeface="Roboto"/>
                <a:ea typeface="Roboto"/>
                <a:cs typeface="Roboto"/>
                <a:sym typeface="Roboto"/>
              </a:rPr>
              <a:t>El factor más importante para el éxito es comenzar. </a:t>
            </a:r>
            <a:endParaRPr/>
          </a:p>
        </p:txBody>
      </p:sp>
    </p:spTree>
  </p:cSld>
  <p:clrMapOvr>
    <a:masterClrMapping/>
  </p:clrMapOvr>
  <p:transition advTm="20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Bibliografía</a:t>
            </a:r>
            <a:endParaRPr/>
          </a:p>
        </p:txBody>
      </p:sp>
      <p:sp>
        <p:nvSpPr>
          <p:cNvPr id="306" name="Google Shape;306;p3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Crispin Lisa &amp; Gregory Janet - Agile Testing - A Practical Guide For Testers And Agile Teams</a:t>
            </a:r>
            <a:endParaRPr/>
          </a:p>
        </p:txBody>
      </p:sp>
    </p:spTree>
  </p:cSld>
  <p:clrMapOvr>
    <a:masterClrMapping/>
  </p:clrMapOvr>
  <p:transition advTm="20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2441850" y="0"/>
            <a:ext cx="4260300" cy="579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Razones para Automatizar</a:t>
            </a:r>
            <a:endParaRPr/>
          </a:p>
        </p:txBody>
      </p:sp>
      <p:pic>
        <p:nvPicPr>
          <p:cNvPr id="106" name="Google Shape;106;p15"/>
          <p:cNvPicPr preferRelativeResize="0"/>
          <p:nvPr/>
        </p:nvPicPr>
        <p:blipFill>
          <a:blip r:embed="rId3">
            <a:alphaModFix/>
          </a:blip>
          <a:stretch>
            <a:fillRect/>
          </a:stretch>
        </p:blipFill>
        <p:spPr>
          <a:xfrm>
            <a:off x="1457225" y="2122038"/>
            <a:ext cx="2085850" cy="1100300"/>
          </a:xfrm>
          <a:prstGeom prst="rect">
            <a:avLst/>
          </a:prstGeom>
          <a:noFill/>
          <a:ln>
            <a:noFill/>
          </a:ln>
        </p:spPr>
      </p:pic>
      <p:sp>
        <p:nvSpPr>
          <p:cNvPr id="107" name="Google Shape;107;p15"/>
          <p:cNvSpPr txBox="1"/>
          <p:nvPr/>
        </p:nvSpPr>
        <p:spPr>
          <a:xfrm>
            <a:off x="2735400" y="579900"/>
            <a:ext cx="55593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s">
                <a:latin typeface="Roboto"/>
                <a:ea typeface="Roboto"/>
                <a:cs typeface="Roboto"/>
                <a:sym typeface="Roboto"/>
              </a:rPr>
              <a:t>Pruebas automatizadas brindan retroalimentación temprana y con frecuencia</a:t>
            </a:r>
            <a:endParaRPr/>
          </a:p>
        </p:txBody>
      </p:sp>
      <p:sp>
        <p:nvSpPr>
          <p:cNvPr id="108" name="Google Shape;108;p15"/>
          <p:cNvSpPr txBox="1"/>
          <p:nvPr/>
        </p:nvSpPr>
        <p:spPr>
          <a:xfrm>
            <a:off x="2735400" y="1203713"/>
            <a:ext cx="3300300" cy="400200"/>
          </a:xfrm>
          <a:prstGeom prst="rect">
            <a:avLst/>
          </a:prstGeom>
          <a:noFill/>
          <a:ln>
            <a:noFill/>
          </a:ln>
        </p:spPr>
        <p:txBody>
          <a:bodyPr spcFirstLastPara="1" wrap="square" lIns="91425" tIns="91425" rIns="91425" bIns="91425" anchor="t" anchorCtr="0">
            <a:spAutoFit/>
          </a:bodyPr>
          <a:lstStyle/>
          <a:p>
            <a:pPr marL="457200" marR="50800" lvl="0" indent="-317500" algn="l" rtl="0">
              <a:lnSpc>
                <a:spcPct val="157142"/>
              </a:lnSpc>
              <a:spcBef>
                <a:spcPts val="0"/>
              </a:spcBef>
              <a:spcAft>
                <a:spcPts val="0"/>
              </a:spcAft>
              <a:buSzPts val="1400"/>
              <a:buFont typeface="Roboto"/>
              <a:buChar char="●"/>
            </a:pPr>
            <a:r>
              <a:rPr lang="es">
                <a:latin typeface="Roboto"/>
                <a:ea typeface="Roboto"/>
                <a:cs typeface="Roboto"/>
                <a:sym typeface="Roboto"/>
              </a:rPr>
              <a:t>Las pruebas guían el desarrollo</a:t>
            </a:r>
            <a:endParaRPr>
              <a:latin typeface="Roboto"/>
              <a:ea typeface="Roboto"/>
              <a:cs typeface="Roboto"/>
              <a:sym typeface="Roboto"/>
            </a:endParaRPr>
          </a:p>
        </p:txBody>
      </p:sp>
      <p:sp>
        <p:nvSpPr>
          <p:cNvPr id="109" name="Google Shape;109;p15"/>
          <p:cNvSpPr txBox="1"/>
          <p:nvPr/>
        </p:nvSpPr>
        <p:spPr>
          <a:xfrm>
            <a:off x="4015050" y="2293475"/>
            <a:ext cx="3000000" cy="738900"/>
          </a:xfrm>
          <a:prstGeom prst="rect">
            <a:avLst/>
          </a:prstGeom>
          <a:noFill/>
          <a:ln>
            <a:noFill/>
          </a:ln>
        </p:spPr>
        <p:txBody>
          <a:bodyPr spcFirstLastPara="1" wrap="square" lIns="91425" tIns="91425" rIns="91425" bIns="91425" anchor="t" anchorCtr="0">
            <a:spAutoFit/>
          </a:bodyPr>
          <a:lstStyle/>
          <a:p>
            <a:pPr marL="457200" marR="50800" lvl="0" indent="-317500" algn="l" rtl="0">
              <a:lnSpc>
                <a:spcPct val="157142"/>
              </a:lnSpc>
              <a:spcBef>
                <a:spcPts val="0"/>
              </a:spcBef>
              <a:spcAft>
                <a:spcPts val="0"/>
              </a:spcAft>
              <a:buSzPts val="1400"/>
              <a:buFont typeface="Roboto"/>
              <a:buChar char="●"/>
            </a:pPr>
            <a:r>
              <a:rPr lang="es">
                <a:latin typeface="Roboto"/>
                <a:ea typeface="Roboto"/>
                <a:cs typeface="Roboto"/>
                <a:sym typeface="Roboto"/>
              </a:rPr>
              <a:t>Pruebas proporcionan documentación</a:t>
            </a:r>
            <a:endParaRPr/>
          </a:p>
        </p:txBody>
      </p:sp>
      <p:pic>
        <p:nvPicPr>
          <p:cNvPr id="110" name="Google Shape;110;p15"/>
          <p:cNvPicPr preferRelativeResize="0"/>
          <p:nvPr/>
        </p:nvPicPr>
        <p:blipFill>
          <a:blip r:embed="rId4">
            <a:alphaModFix/>
          </a:blip>
          <a:stretch>
            <a:fillRect/>
          </a:stretch>
        </p:blipFill>
        <p:spPr>
          <a:xfrm>
            <a:off x="152400" y="497700"/>
            <a:ext cx="2228475" cy="1227400"/>
          </a:xfrm>
          <a:prstGeom prst="rect">
            <a:avLst/>
          </a:prstGeom>
          <a:noFill/>
          <a:ln>
            <a:noFill/>
          </a:ln>
        </p:spPr>
      </p:pic>
      <p:pic>
        <p:nvPicPr>
          <p:cNvPr id="111" name="Google Shape;111;p15"/>
          <p:cNvPicPr preferRelativeResize="0"/>
          <p:nvPr/>
        </p:nvPicPr>
        <p:blipFill>
          <a:blip r:embed="rId5">
            <a:alphaModFix/>
          </a:blip>
          <a:stretch>
            <a:fillRect/>
          </a:stretch>
        </p:blipFill>
        <p:spPr>
          <a:xfrm>
            <a:off x="2614302" y="3421457"/>
            <a:ext cx="2085850" cy="1299968"/>
          </a:xfrm>
          <a:prstGeom prst="rect">
            <a:avLst/>
          </a:prstGeom>
          <a:noFill/>
          <a:ln>
            <a:noFill/>
          </a:ln>
        </p:spPr>
      </p:pic>
      <p:sp>
        <p:nvSpPr>
          <p:cNvPr id="112" name="Google Shape;112;p15"/>
          <p:cNvSpPr txBox="1"/>
          <p:nvPr/>
        </p:nvSpPr>
        <p:spPr>
          <a:xfrm>
            <a:off x="4700150" y="3412725"/>
            <a:ext cx="23148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s">
                <a:latin typeface="Roboto"/>
                <a:ea typeface="Roboto"/>
                <a:cs typeface="Roboto"/>
                <a:sym typeface="Roboto"/>
              </a:rPr>
              <a:t>La automatización tiene un gran Retorno de la inversión</a:t>
            </a:r>
            <a:endParaRPr>
              <a:latin typeface="Roboto"/>
              <a:ea typeface="Roboto"/>
              <a:cs typeface="Roboto"/>
              <a:sym typeface="Roboto"/>
            </a:endParaRPr>
          </a:p>
        </p:txBody>
      </p:sp>
    </p:spTree>
  </p:cSld>
  <p:clrMapOvr>
    <a:masterClrMapping/>
  </p:clrMapOvr>
  <p:transition advTm="20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p:nvPr/>
        </p:nvSpPr>
        <p:spPr>
          <a:xfrm>
            <a:off x="5080975" y="127650"/>
            <a:ext cx="3966900" cy="615600"/>
          </a:xfrm>
          <a:prstGeom prst="rect">
            <a:avLst/>
          </a:prstGeom>
          <a:noFill/>
          <a:ln w="9525" cap="flat" cmpd="sng">
            <a:solidFill>
              <a:srgbClr val="6FA8D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s" i="1"/>
              <a:t>La lista de Brett Pettichord, cosas que se interponen en el camino de la automatización</a:t>
            </a:r>
            <a:endParaRPr i="1"/>
          </a:p>
        </p:txBody>
      </p:sp>
      <p:sp>
        <p:nvSpPr>
          <p:cNvPr id="118" name="Google Shape;118;p16"/>
          <p:cNvSpPr txBox="1"/>
          <p:nvPr/>
        </p:nvSpPr>
        <p:spPr>
          <a:xfrm>
            <a:off x="0" y="127650"/>
            <a:ext cx="5036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800">
                <a:solidFill>
                  <a:schemeClr val="dk1"/>
                </a:solidFill>
              </a:rPr>
              <a:t>¿Qué barreras existen para automatizar?</a:t>
            </a:r>
            <a:endParaRPr sz="1900"/>
          </a:p>
        </p:txBody>
      </p:sp>
      <p:sp>
        <p:nvSpPr>
          <p:cNvPr id="119" name="Google Shape;119;p16"/>
          <p:cNvSpPr txBox="1"/>
          <p:nvPr/>
        </p:nvSpPr>
        <p:spPr>
          <a:xfrm>
            <a:off x="5080975" y="743250"/>
            <a:ext cx="4159200" cy="3847177"/>
          </a:xfrm>
          <a:prstGeom prst="rect">
            <a:avLst/>
          </a:prstGeom>
          <a:noFill/>
          <a:ln>
            <a:noFill/>
          </a:ln>
        </p:spPr>
        <p:txBody>
          <a:bodyPr spcFirstLastPara="1" wrap="square" lIns="91425" tIns="91425" rIns="91425" bIns="91425" anchor="t" anchorCtr="0">
            <a:spAutoFit/>
          </a:bodyPr>
          <a:lstStyle/>
          <a:p>
            <a:pPr marL="482600" lvl="0" indent="-342900" algn="l" rtl="0">
              <a:spcBef>
                <a:spcPts val="0"/>
              </a:spcBef>
              <a:spcAft>
                <a:spcPts val="0"/>
              </a:spcAft>
              <a:buSzPts val="1400"/>
              <a:buFont typeface="+mj-lt"/>
              <a:buAutoNum type="arabicPeriod"/>
            </a:pPr>
            <a:r>
              <a:rPr lang="es-AR" b="1" dirty="0">
                <a:latin typeface="Roboto"/>
                <a:ea typeface="Roboto"/>
                <a:cs typeface="Roboto"/>
                <a:sym typeface="Roboto"/>
              </a:rPr>
              <a:t>Pérdida de enfoque. </a:t>
            </a:r>
          </a:p>
          <a:p>
            <a:pPr marL="482600" lvl="0" indent="-342900" algn="l" rtl="0">
              <a:spcBef>
                <a:spcPts val="0"/>
              </a:spcBef>
              <a:spcAft>
                <a:spcPts val="0"/>
              </a:spcAft>
              <a:buSzPts val="1400"/>
              <a:buFont typeface="+mj-lt"/>
              <a:buAutoNum type="arabicPeriod"/>
            </a:pPr>
            <a:endParaRPr lang="es-AR" b="1" dirty="0">
              <a:latin typeface="Roboto"/>
              <a:ea typeface="Roboto"/>
              <a:cs typeface="Roboto"/>
              <a:sym typeface="Roboto"/>
            </a:endParaRPr>
          </a:p>
          <a:p>
            <a:pPr marL="482600" lvl="0" indent="-342900" algn="l" rtl="0">
              <a:spcBef>
                <a:spcPts val="0"/>
              </a:spcBef>
              <a:spcAft>
                <a:spcPts val="0"/>
              </a:spcAft>
              <a:buSzPts val="1400"/>
              <a:buFont typeface="+mj-lt"/>
              <a:buAutoNum type="arabicPeriod"/>
            </a:pPr>
            <a:r>
              <a:rPr lang="es-AR" b="1" dirty="0">
                <a:latin typeface="Roboto"/>
                <a:ea typeface="Roboto"/>
                <a:cs typeface="Roboto"/>
                <a:sym typeface="Roboto"/>
              </a:rPr>
              <a:t>No tener metas claras.</a:t>
            </a:r>
          </a:p>
          <a:p>
            <a:pPr marL="482600" lvl="0" indent="-342900" algn="l" rtl="0">
              <a:spcBef>
                <a:spcPts val="0"/>
              </a:spcBef>
              <a:spcAft>
                <a:spcPts val="0"/>
              </a:spcAft>
              <a:buSzPts val="1400"/>
              <a:buFont typeface="+mj-lt"/>
              <a:buAutoNum type="arabicPeriod"/>
            </a:pPr>
            <a:endParaRPr lang="es-AR" b="1" dirty="0">
              <a:latin typeface="Roboto"/>
              <a:ea typeface="Roboto"/>
              <a:cs typeface="Roboto"/>
              <a:sym typeface="Roboto"/>
            </a:endParaRPr>
          </a:p>
          <a:p>
            <a:pPr marL="482600" lvl="0" indent="-342900" algn="l" rtl="0">
              <a:spcBef>
                <a:spcPts val="0"/>
              </a:spcBef>
              <a:spcAft>
                <a:spcPts val="0"/>
              </a:spcAft>
              <a:buSzPts val="1400"/>
              <a:buFont typeface="+mj-lt"/>
              <a:buAutoNum type="arabicPeriod"/>
            </a:pPr>
            <a:r>
              <a:rPr lang="es-AR" b="1" dirty="0">
                <a:latin typeface="Roboto"/>
                <a:ea typeface="Roboto"/>
                <a:cs typeface="Roboto"/>
                <a:sym typeface="Roboto"/>
              </a:rPr>
              <a:t>Falta de experiencia.</a:t>
            </a:r>
          </a:p>
          <a:p>
            <a:pPr marL="482600" lvl="0" indent="-342900" algn="l" rtl="0">
              <a:spcBef>
                <a:spcPts val="0"/>
              </a:spcBef>
              <a:spcAft>
                <a:spcPts val="0"/>
              </a:spcAft>
              <a:buSzPts val="1400"/>
              <a:buFont typeface="+mj-lt"/>
              <a:buAutoNum type="arabicPeriod"/>
            </a:pPr>
            <a:endParaRPr lang="es-AR" b="1" dirty="0">
              <a:latin typeface="Roboto"/>
              <a:ea typeface="Roboto"/>
              <a:cs typeface="Roboto"/>
              <a:sym typeface="Roboto"/>
            </a:endParaRPr>
          </a:p>
          <a:p>
            <a:pPr marL="482600" lvl="0" indent="-342900" algn="l" rtl="0">
              <a:spcBef>
                <a:spcPts val="0"/>
              </a:spcBef>
              <a:spcAft>
                <a:spcPts val="0"/>
              </a:spcAft>
              <a:buSzPts val="1400"/>
              <a:buFont typeface="+mj-lt"/>
              <a:buAutoNum type="arabicPeriod"/>
            </a:pPr>
            <a:r>
              <a:rPr lang="es-AR" b="1" dirty="0">
                <a:latin typeface="Roboto"/>
                <a:ea typeface="Roboto"/>
                <a:cs typeface="Roboto"/>
                <a:sym typeface="Roboto"/>
              </a:rPr>
              <a:t>Alta rotación de personal.</a:t>
            </a:r>
          </a:p>
          <a:p>
            <a:pPr marL="482600" lvl="0" indent="-342900" algn="l" rtl="0">
              <a:spcBef>
                <a:spcPts val="0"/>
              </a:spcBef>
              <a:spcAft>
                <a:spcPts val="0"/>
              </a:spcAft>
              <a:buSzPts val="1400"/>
              <a:buFont typeface="+mj-lt"/>
              <a:buAutoNum type="arabicPeriod"/>
            </a:pPr>
            <a:endParaRPr lang="es-AR" b="1" dirty="0">
              <a:latin typeface="Roboto"/>
              <a:ea typeface="Roboto"/>
              <a:cs typeface="Roboto"/>
              <a:sym typeface="Roboto"/>
            </a:endParaRPr>
          </a:p>
          <a:p>
            <a:pPr marL="482600" lvl="0" indent="-342900" algn="l" rtl="0">
              <a:spcBef>
                <a:spcPts val="0"/>
              </a:spcBef>
              <a:spcAft>
                <a:spcPts val="0"/>
              </a:spcAft>
              <a:buSzPts val="1400"/>
              <a:buFont typeface="+mj-lt"/>
              <a:buAutoNum type="arabicPeriod"/>
            </a:pPr>
            <a:r>
              <a:rPr lang="es-AR" b="1" dirty="0">
                <a:latin typeface="Roboto"/>
                <a:ea typeface="Roboto"/>
                <a:cs typeface="Roboto"/>
                <a:sym typeface="Roboto"/>
              </a:rPr>
              <a:t>Se automatiza por desesperación.</a:t>
            </a:r>
          </a:p>
          <a:p>
            <a:pPr marL="482600" lvl="0" indent="-342900" algn="l" rtl="0">
              <a:spcBef>
                <a:spcPts val="0"/>
              </a:spcBef>
              <a:spcAft>
                <a:spcPts val="0"/>
              </a:spcAft>
              <a:buSzPts val="1400"/>
              <a:buFont typeface="+mj-lt"/>
              <a:buAutoNum type="arabicPeriod"/>
            </a:pPr>
            <a:endParaRPr lang="es-AR" b="1" dirty="0">
              <a:latin typeface="Roboto"/>
              <a:ea typeface="Roboto"/>
              <a:cs typeface="Roboto"/>
              <a:sym typeface="Roboto"/>
            </a:endParaRPr>
          </a:p>
          <a:p>
            <a:pPr marL="482600" lvl="0" indent="-342900" algn="l" rtl="0">
              <a:spcBef>
                <a:spcPts val="0"/>
              </a:spcBef>
              <a:spcAft>
                <a:spcPts val="0"/>
              </a:spcAft>
              <a:buSzPts val="1400"/>
              <a:buFont typeface="+mj-lt"/>
              <a:buAutoNum type="arabicPeriod"/>
            </a:pPr>
            <a:r>
              <a:rPr lang="es-AR" b="1" dirty="0">
                <a:latin typeface="Roboto"/>
                <a:ea typeface="Roboto"/>
                <a:cs typeface="Roboto"/>
                <a:sym typeface="Roboto"/>
              </a:rPr>
              <a:t>Reticencia a testear.</a:t>
            </a:r>
          </a:p>
          <a:p>
            <a:pPr marL="482600" lvl="0" indent="-342900" algn="l" rtl="0">
              <a:spcBef>
                <a:spcPts val="0"/>
              </a:spcBef>
              <a:spcAft>
                <a:spcPts val="0"/>
              </a:spcAft>
              <a:buSzPts val="1400"/>
              <a:buFont typeface="+mj-lt"/>
              <a:buAutoNum type="arabicPeriod"/>
            </a:pPr>
            <a:endParaRPr lang="es-AR" b="1" dirty="0">
              <a:latin typeface="Roboto"/>
              <a:ea typeface="Roboto"/>
              <a:cs typeface="Roboto"/>
              <a:sym typeface="Roboto"/>
            </a:endParaRPr>
          </a:p>
          <a:p>
            <a:pPr marL="482600" lvl="0" indent="-342900" algn="l" rtl="0">
              <a:spcBef>
                <a:spcPts val="0"/>
              </a:spcBef>
              <a:spcAft>
                <a:spcPts val="0"/>
              </a:spcAft>
              <a:buSzPts val="1400"/>
              <a:buFont typeface="+mj-lt"/>
              <a:buAutoNum type="arabicPeriod"/>
            </a:pPr>
            <a:r>
              <a:rPr lang="es-AR" b="1" dirty="0">
                <a:latin typeface="Roboto"/>
                <a:ea typeface="Roboto"/>
                <a:cs typeface="Roboto"/>
                <a:sym typeface="Roboto"/>
              </a:rPr>
              <a:t>Pérdida de visión del problema real.</a:t>
            </a:r>
          </a:p>
          <a:p>
            <a:pPr marL="457200" lvl="0" indent="0" algn="l" rtl="0">
              <a:spcBef>
                <a:spcPts val="0"/>
              </a:spcBef>
              <a:spcAft>
                <a:spcPts val="0"/>
              </a:spcAft>
              <a:buNone/>
            </a:pPr>
            <a:endParaRPr lang="es-A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pic>
        <p:nvPicPr>
          <p:cNvPr id="120" name="Google Shape;120;p16" descr="617,671 Lista Imágenes y Fotos - 123RF"/>
          <p:cNvPicPr preferRelativeResize="0"/>
          <p:nvPr/>
        </p:nvPicPr>
        <p:blipFill>
          <a:blip r:embed="rId3">
            <a:alphaModFix/>
          </a:blip>
          <a:stretch>
            <a:fillRect/>
          </a:stretch>
        </p:blipFill>
        <p:spPr>
          <a:xfrm>
            <a:off x="291775" y="1046700"/>
            <a:ext cx="3471725" cy="3471725"/>
          </a:xfrm>
          <a:prstGeom prst="rect">
            <a:avLst/>
          </a:prstGeom>
          <a:noFill/>
          <a:ln>
            <a:noFill/>
          </a:ln>
        </p:spPr>
      </p:pic>
      <p:pic>
        <p:nvPicPr>
          <p:cNvPr id="121" name="Google Shape;121;p16" descr="Resultado De Imagen De Flecha - Resultado De Imagen De Flecha - Free  Transparent PNG Clipart Images Download"/>
          <p:cNvPicPr preferRelativeResize="0"/>
          <p:nvPr/>
        </p:nvPicPr>
        <p:blipFill>
          <a:blip r:embed="rId4">
            <a:alphaModFix amt="36000"/>
          </a:blip>
          <a:stretch>
            <a:fillRect/>
          </a:stretch>
        </p:blipFill>
        <p:spPr>
          <a:xfrm>
            <a:off x="2231275" y="2184025"/>
            <a:ext cx="3018250" cy="2445400"/>
          </a:xfrm>
          <a:prstGeom prst="rect">
            <a:avLst/>
          </a:prstGeom>
          <a:noFill/>
          <a:ln>
            <a:noFill/>
          </a:ln>
        </p:spPr>
      </p:pic>
    </p:spTree>
  </p:cSld>
  <p:clrMapOvr>
    <a:masterClrMapping/>
  </p:clrMapOvr>
  <p:transition advTm="20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288300" y="67925"/>
            <a:ext cx="25674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Otras barreras</a:t>
            </a:r>
            <a:endParaRPr/>
          </a:p>
        </p:txBody>
      </p:sp>
      <p:sp>
        <p:nvSpPr>
          <p:cNvPr id="127" name="Google Shape;127;p17"/>
          <p:cNvSpPr txBox="1"/>
          <p:nvPr/>
        </p:nvSpPr>
        <p:spPr>
          <a:xfrm>
            <a:off x="2488250" y="769600"/>
            <a:ext cx="36897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QA = Red de Seguridad</a:t>
            </a:r>
            <a:endParaRPr>
              <a:latin typeface="Roboto"/>
              <a:ea typeface="Roboto"/>
              <a:cs typeface="Roboto"/>
              <a:sym typeface="Roboto"/>
            </a:endParaRPr>
          </a:p>
        </p:txBody>
      </p:sp>
      <p:pic>
        <p:nvPicPr>
          <p:cNvPr id="128" name="Google Shape;128;p17"/>
          <p:cNvPicPr preferRelativeResize="0"/>
          <p:nvPr/>
        </p:nvPicPr>
        <p:blipFill rotWithShape="1">
          <a:blip r:embed="rId3">
            <a:alphaModFix/>
          </a:blip>
          <a:srcRect l="9005" t="20759" r="10081" b="12489"/>
          <a:stretch/>
        </p:blipFill>
        <p:spPr>
          <a:xfrm>
            <a:off x="1465600" y="1843650"/>
            <a:ext cx="2567400" cy="1606859"/>
          </a:xfrm>
          <a:prstGeom prst="rect">
            <a:avLst/>
          </a:prstGeom>
          <a:noFill/>
          <a:ln>
            <a:noFill/>
          </a:ln>
        </p:spPr>
      </p:pic>
      <p:sp>
        <p:nvSpPr>
          <p:cNvPr id="129" name="Google Shape;129;p17"/>
          <p:cNvSpPr txBox="1"/>
          <p:nvPr/>
        </p:nvSpPr>
        <p:spPr>
          <a:xfrm>
            <a:off x="4184100" y="2110050"/>
            <a:ext cx="38142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La “Joroba del Dolor”</a:t>
            </a:r>
            <a:endParaRPr/>
          </a:p>
        </p:txBody>
      </p:sp>
      <p:pic>
        <p:nvPicPr>
          <p:cNvPr id="130" name="Google Shape;130;p17" descr="Calculate Your Cost for Test Automation - Mammoth-AI"/>
          <p:cNvPicPr preferRelativeResize="0"/>
          <p:nvPr/>
        </p:nvPicPr>
        <p:blipFill>
          <a:blip r:embed="rId4">
            <a:alphaModFix/>
          </a:blip>
          <a:stretch>
            <a:fillRect/>
          </a:stretch>
        </p:blipFill>
        <p:spPr>
          <a:xfrm>
            <a:off x="3464800" y="3324150"/>
            <a:ext cx="2567400" cy="1446303"/>
          </a:xfrm>
          <a:prstGeom prst="rect">
            <a:avLst/>
          </a:prstGeom>
          <a:noFill/>
          <a:ln>
            <a:noFill/>
          </a:ln>
        </p:spPr>
      </p:pic>
      <p:sp>
        <p:nvSpPr>
          <p:cNvPr id="131" name="Google Shape;131;p17"/>
          <p:cNvSpPr txBox="1"/>
          <p:nvPr/>
        </p:nvSpPr>
        <p:spPr>
          <a:xfrm>
            <a:off x="6177950" y="3450500"/>
            <a:ext cx="30000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Inversión Inicial</a:t>
            </a:r>
            <a:endParaRPr/>
          </a:p>
        </p:txBody>
      </p:sp>
      <p:pic>
        <p:nvPicPr>
          <p:cNvPr id="132" name="Google Shape;132;p17"/>
          <p:cNvPicPr preferRelativeResize="0"/>
          <p:nvPr/>
        </p:nvPicPr>
        <p:blipFill>
          <a:blip r:embed="rId5">
            <a:alphaModFix/>
          </a:blip>
          <a:stretch>
            <a:fillRect/>
          </a:stretch>
        </p:blipFill>
        <p:spPr>
          <a:xfrm>
            <a:off x="405025" y="224175"/>
            <a:ext cx="2201525" cy="1805251"/>
          </a:xfrm>
          <a:prstGeom prst="rect">
            <a:avLst/>
          </a:prstGeom>
          <a:noFill/>
          <a:ln>
            <a:noFill/>
          </a:ln>
        </p:spPr>
      </p:pic>
    </p:spTree>
  </p:cSld>
  <p:clrMapOvr>
    <a:masterClrMapping/>
  </p:clrMapOvr>
  <p:transition advTm="20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623400" y="157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Más cosas que pueden bloquear su implementación...</a:t>
            </a:r>
            <a:endParaRPr/>
          </a:p>
        </p:txBody>
      </p:sp>
      <p:pic>
        <p:nvPicPr>
          <p:cNvPr id="139" name="Google Shape;139;p18" descr="Qué es el software heredado? | Aplicación antigua - Tecnología Android"/>
          <p:cNvPicPr preferRelativeResize="0"/>
          <p:nvPr/>
        </p:nvPicPr>
        <p:blipFill>
          <a:blip r:embed="rId3">
            <a:alphaModFix/>
          </a:blip>
          <a:stretch>
            <a:fillRect/>
          </a:stretch>
        </p:blipFill>
        <p:spPr>
          <a:xfrm>
            <a:off x="260500" y="2971925"/>
            <a:ext cx="1932925" cy="1288632"/>
          </a:xfrm>
          <a:prstGeom prst="rect">
            <a:avLst/>
          </a:prstGeom>
          <a:noFill/>
          <a:ln>
            <a:noFill/>
          </a:ln>
        </p:spPr>
      </p:pic>
      <p:cxnSp>
        <p:nvCxnSpPr>
          <p:cNvPr id="140" name="Google Shape;140;p18"/>
          <p:cNvCxnSpPr/>
          <p:nvPr/>
        </p:nvCxnSpPr>
        <p:spPr>
          <a:xfrm>
            <a:off x="4622625" y="929950"/>
            <a:ext cx="0" cy="3707700"/>
          </a:xfrm>
          <a:prstGeom prst="straightConnector1">
            <a:avLst/>
          </a:prstGeom>
          <a:noFill/>
          <a:ln w="38100" cap="flat" cmpd="sng">
            <a:solidFill>
              <a:srgbClr val="6DB3C6"/>
            </a:solidFill>
            <a:prstDash val="solid"/>
            <a:round/>
            <a:headEnd type="none" w="med" len="med"/>
            <a:tailEnd type="none" w="med" len="med"/>
          </a:ln>
        </p:spPr>
      </p:cxnSp>
      <p:pic>
        <p:nvPicPr>
          <p:cNvPr id="141" name="Google Shape;141;p18" descr="13 claves para vencer el miedo, por Daniel Colombo"/>
          <p:cNvPicPr preferRelativeResize="0"/>
          <p:nvPr/>
        </p:nvPicPr>
        <p:blipFill>
          <a:blip r:embed="rId4">
            <a:alphaModFix/>
          </a:blip>
          <a:stretch>
            <a:fillRect/>
          </a:stretch>
        </p:blipFill>
        <p:spPr>
          <a:xfrm>
            <a:off x="4891094" y="968950"/>
            <a:ext cx="2166856" cy="1358100"/>
          </a:xfrm>
          <a:prstGeom prst="rect">
            <a:avLst/>
          </a:prstGeom>
          <a:noFill/>
          <a:ln>
            <a:noFill/>
          </a:ln>
        </p:spPr>
      </p:pic>
      <p:pic>
        <p:nvPicPr>
          <p:cNvPr id="142" name="Google Shape;142;p18" descr="Nuevos hábitos en pequeñas dosis.☕ hábitos positivos"/>
          <p:cNvPicPr preferRelativeResize="0"/>
          <p:nvPr/>
        </p:nvPicPr>
        <p:blipFill rotWithShape="1">
          <a:blip r:embed="rId5">
            <a:alphaModFix/>
          </a:blip>
          <a:srcRect l="3751" r="3612"/>
          <a:stretch/>
        </p:blipFill>
        <p:spPr>
          <a:xfrm>
            <a:off x="4851813" y="3063175"/>
            <a:ext cx="1973937" cy="1159750"/>
          </a:xfrm>
          <a:prstGeom prst="rect">
            <a:avLst/>
          </a:prstGeom>
          <a:noFill/>
          <a:ln>
            <a:noFill/>
          </a:ln>
        </p:spPr>
      </p:pic>
      <p:sp>
        <p:nvSpPr>
          <p:cNvPr id="143" name="Google Shape;143;p18"/>
          <p:cNvSpPr txBox="1"/>
          <p:nvPr/>
        </p:nvSpPr>
        <p:spPr>
          <a:xfrm>
            <a:off x="2405075" y="1068123"/>
            <a:ext cx="2166900" cy="1015632"/>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Roboto"/>
              <a:buChar char="●"/>
            </a:pPr>
            <a:r>
              <a:rPr lang="es" sz="1800" dirty="0">
                <a:solidFill>
                  <a:schemeClr val="dk2"/>
                </a:solidFill>
                <a:latin typeface="Roboto"/>
                <a:ea typeface="Roboto"/>
                <a:cs typeface="Roboto"/>
                <a:sym typeface="Roboto"/>
              </a:rPr>
              <a:t>Código en continuo cambio</a:t>
            </a:r>
            <a:endParaRPr dirty="0"/>
          </a:p>
        </p:txBody>
      </p:sp>
      <p:sp>
        <p:nvSpPr>
          <p:cNvPr id="144" name="Google Shape;144;p18"/>
          <p:cNvSpPr txBox="1"/>
          <p:nvPr/>
        </p:nvSpPr>
        <p:spPr>
          <a:xfrm>
            <a:off x="2379025" y="2971925"/>
            <a:ext cx="21669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Sistemas heredados</a:t>
            </a:r>
            <a:endParaRPr/>
          </a:p>
        </p:txBody>
      </p:sp>
      <p:sp>
        <p:nvSpPr>
          <p:cNvPr id="145" name="Google Shape;145;p18"/>
          <p:cNvSpPr txBox="1"/>
          <p:nvPr/>
        </p:nvSpPr>
        <p:spPr>
          <a:xfrm>
            <a:off x="7057950" y="1206725"/>
            <a:ext cx="1562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Miedo</a:t>
            </a:r>
            <a:endParaRPr/>
          </a:p>
        </p:txBody>
      </p:sp>
      <p:sp>
        <p:nvSpPr>
          <p:cNvPr id="146" name="Google Shape;146;p18"/>
          <p:cNvSpPr txBox="1"/>
          <p:nvPr/>
        </p:nvSpPr>
        <p:spPr>
          <a:xfrm>
            <a:off x="7051825" y="3385375"/>
            <a:ext cx="30000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Viejos Hábitos</a:t>
            </a:r>
            <a:endParaRPr/>
          </a:p>
        </p:txBody>
      </p:sp>
      <p:pic>
        <p:nvPicPr>
          <p:cNvPr id="1026" name="Picture 2">
            <a:extLst>
              <a:ext uri="{FF2B5EF4-FFF2-40B4-BE49-F238E27FC236}">
                <a16:creationId xmlns:a16="http://schemas.microsoft.com/office/drawing/2014/main" id="{62C647AF-0674-4A93-B3CA-7DBEFBF229C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01882" y="663834"/>
            <a:ext cx="2326673" cy="10857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20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9"/>
          <p:cNvPicPr preferRelativeResize="0"/>
          <p:nvPr/>
        </p:nvPicPr>
        <p:blipFill>
          <a:blip r:embed="rId3">
            <a:alphaModFix/>
          </a:blip>
          <a:stretch>
            <a:fillRect/>
          </a:stretch>
        </p:blipFill>
        <p:spPr>
          <a:xfrm>
            <a:off x="2247125" y="1044175"/>
            <a:ext cx="5542225" cy="4099324"/>
          </a:xfrm>
          <a:prstGeom prst="rect">
            <a:avLst/>
          </a:prstGeom>
          <a:noFill/>
          <a:ln>
            <a:noFill/>
          </a:ln>
        </p:spPr>
      </p:pic>
      <p:sp>
        <p:nvSpPr>
          <p:cNvPr id="152" name="Google Shape;152;p19"/>
          <p:cNvSpPr txBox="1">
            <a:spLocks noGrp="1"/>
          </p:cNvSpPr>
          <p:nvPr>
            <p:ph type="title"/>
          </p:nvPr>
        </p:nvSpPr>
        <p:spPr>
          <a:xfrm>
            <a:off x="0" y="1199150"/>
            <a:ext cx="2536200" cy="1907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sz="2600"/>
              <a:t>Categorías Automatización de Tests</a:t>
            </a:r>
            <a:endParaRPr sz="2600"/>
          </a:p>
        </p:txBody>
      </p:sp>
      <p:sp>
        <p:nvSpPr>
          <p:cNvPr id="153" name="Google Shape;153;p19"/>
          <p:cNvSpPr txBox="1">
            <a:spLocks noGrp="1"/>
          </p:cNvSpPr>
          <p:nvPr>
            <p:ph type="title"/>
          </p:nvPr>
        </p:nvSpPr>
        <p:spPr>
          <a:xfrm>
            <a:off x="0" y="0"/>
            <a:ext cx="7390500" cy="124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sz="4100"/>
              <a:t>Enfoque de Automatización </a:t>
            </a:r>
            <a:endParaRPr sz="4100"/>
          </a:p>
        </p:txBody>
      </p:sp>
    </p:spTree>
  </p:cSld>
  <p:clrMapOvr>
    <a:masterClrMapping/>
  </p:clrMapOvr>
  <p:transition advTm="20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0"/>
          <p:cNvPicPr preferRelativeResize="0"/>
          <p:nvPr/>
        </p:nvPicPr>
        <p:blipFill>
          <a:blip r:embed="rId3">
            <a:alphaModFix/>
          </a:blip>
          <a:stretch>
            <a:fillRect/>
          </a:stretch>
        </p:blipFill>
        <p:spPr>
          <a:xfrm>
            <a:off x="2134736" y="733028"/>
            <a:ext cx="4874539" cy="4350674"/>
          </a:xfrm>
          <a:prstGeom prst="rect">
            <a:avLst/>
          </a:prstGeom>
          <a:noFill/>
          <a:ln>
            <a:noFill/>
          </a:ln>
        </p:spPr>
      </p:pic>
      <p:sp>
        <p:nvSpPr>
          <p:cNvPr id="159" name="Google Shape;159;p20"/>
          <p:cNvSpPr txBox="1">
            <a:spLocks noGrp="1"/>
          </p:cNvSpPr>
          <p:nvPr>
            <p:ph type="title"/>
          </p:nvPr>
        </p:nvSpPr>
        <p:spPr>
          <a:xfrm>
            <a:off x="51825" y="0"/>
            <a:ext cx="6366300" cy="1009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sz="3700"/>
              <a:t>Pirámide de Automatización</a:t>
            </a:r>
            <a:endParaRPr sz="3700"/>
          </a:p>
        </p:txBody>
      </p:sp>
      <p:sp>
        <p:nvSpPr>
          <p:cNvPr id="160" name="Google Shape;160;p20"/>
          <p:cNvSpPr/>
          <p:nvPr/>
        </p:nvSpPr>
        <p:spPr>
          <a:xfrm>
            <a:off x="2189525" y="3861994"/>
            <a:ext cx="4764900" cy="957855"/>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rot="10800000">
            <a:off x="6054900" y="0"/>
            <a:ext cx="1046700" cy="1009200"/>
          </a:xfrm>
          <a:prstGeom prst="rtTriangl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advTm="20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1"/>
          <p:cNvPicPr preferRelativeResize="0"/>
          <p:nvPr/>
        </p:nvPicPr>
        <p:blipFill>
          <a:blip r:embed="rId3">
            <a:alphaModFix/>
          </a:blip>
          <a:stretch>
            <a:fillRect/>
          </a:stretch>
        </p:blipFill>
        <p:spPr>
          <a:xfrm>
            <a:off x="2134736" y="733028"/>
            <a:ext cx="4874539" cy="4350674"/>
          </a:xfrm>
          <a:prstGeom prst="rect">
            <a:avLst/>
          </a:prstGeom>
          <a:noFill/>
          <a:ln>
            <a:noFill/>
          </a:ln>
        </p:spPr>
      </p:pic>
      <p:sp>
        <p:nvSpPr>
          <p:cNvPr id="167" name="Google Shape;167;p21"/>
          <p:cNvSpPr/>
          <p:nvPr/>
        </p:nvSpPr>
        <p:spPr>
          <a:xfrm>
            <a:off x="2578800" y="1009199"/>
            <a:ext cx="3986400" cy="2867139"/>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txBox="1">
            <a:spLocks noGrp="1"/>
          </p:cNvSpPr>
          <p:nvPr>
            <p:ph type="title"/>
          </p:nvPr>
        </p:nvSpPr>
        <p:spPr>
          <a:xfrm>
            <a:off x="51825" y="0"/>
            <a:ext cx="6366300" cy="1009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sz="3700"/>
              <a:t>Pirámide de Automatización</a:t>
            </a:r>
            <a:endParaRPr sz="3700"/>
          </a:p>
        </p:txBody>
      </p:sp>
      <p:sp>
        <p:nvSpPr>
          <p:cNvPr id="169" name="Google Shape;169;p21"/>
          <p:cNvSpPr/>
          <p:nvPr/>
        </p:nvSpPr>
        <p:spPr>
          <a:xfrm rot="10800000">
            <a:off x="6054900" y="0"/>
            <a:ext cx="1046700" cy="1009200"/>
          </a:xfrm>
          <a:prstGeom prst="rtTriangl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advTm="23000">
    <p:fade/>
  </p:transition>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2386</Words>
  <Application>Microsoft Office PowerPoint</Application>
  <PresentationFormat>Presentación en pantalla (16:9)</PresentationFormat>
  <Paragraphs>180</Paragraphs>
  <Slides>21</Slides>
  <Notes>21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21</vt:i4>
      </vt:variant>
    </vt:vector>
  </HeadingPairs>
  <TitlesOfParts>
    <vt:vector size="24" baseType="lpstr">
      <vt:lpstr>Arial</vt:lpstr>
      <vt:lpstr>Roboto</vt:lpstr>
      <vt:lpstr>Geometric</vt:lpstr>
      <vt:lpstr>Automatización del Testing Ágil</vt:lpstr>
      <vt:lpstr>Razones para Automatizar</vt:lpstr>
      <vt:lpstr>Razones para Automatizar</vt:lpstr>
      <vt:lpstr>Presentación de PowerPoint</vt:lpstr>
      <vt:lpstr>Otras barreras</vt:lpstr>
      <vt:lpstr>Más cosas que pueden bloquear su implementación...</vt:lpstr>
      <vt:lpstr>Categorías Automatización de Tests</vt:lpstr>
      <vt:lpstr>Pirámide de Automatización</vt:lpstr>
      <vt:lpstr>Pirámide de Automatización</vt:lpstr>
      <vt:lpstr>Qué Podemos Automatizar</vt:lpstr>
      <vt:lpstr>Qué no se debería automatizar?</vt:lpstr>
      <vt:lpstr>Qué podría ser muy difícil de automatizar?</vt:lpstr>
      <vt:lpstr>Presentación de PowerPoint</vt:lpstr>
      <vt:lpstr>Maneras de aplicar los principios agiles en tests automaticos</vt:lpstr>
      <vt:lpstr>Presentación de PowerPoint</vt:lpstr>
      <vt:lpstr>Suministro de Datos para los Tests</vt:lpstr>
      <vt:lpstr>Evaluando Herramientas de Automatización</vt:lpstr>
      <vt:lpstr>Implementando Automatización</vt:lpstr>
      <vt:lpstr>Gestionando Test de Automatización</vt:lpstr>
      <vt:lpstr>GO GET STARTED</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Automatización del Testing Ágil</dc:title>
  <cp:lastModifiedBy>Facundo Paz Fessia</cp:lastModifiedBy>
  <cp:revision>6</cp:revision>
  <dcterms:modified xsi:type="dcterms:W3CDTF">2021-11-11T14:33:32Z</dcterms:modified>
</cp:coreProperties>
</file>